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1.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comment2.xml" ContentType="application/vnd.openxmlformats-officedocument.presentationml.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sldIdLst>
    <p:sldId id="256" r:id="rId2"/>
    <p:sldId id="356" r:id="rId3"/>
    <p:sldId id="435" r:id="rId4"/>
    <p:sldId id="437" r:id="rId5"/>
    <p:sldId id="438" r:id="rId6"/>
    <p:sldId id="440" r:id="rId7"/>
    <p:sldId id="439" r:id="rId8"/>
    <p:sldId id="455" r:id="rId9"/>
    <p:sldId id="534" r:id="rId10"/>
    <p:sldId id="329" r:id="rId11"/>
    <p:sldId id="442" r:id="rId12"/>
    <p:sldId id="445" r:id="rId13"/>
    <p:sldId id="446" r:id="rId14"/>
    <p:sldId id="260" r:id="rId15"/>
    <p:sldId id="261" r:id="rId16"/>
    <p:sldId id="447" r:id="rId17"/>
    <p:sldId id="262" r:id="rId18"/>
    <p:sldId id="263" r:id="rId19"/>
    <p:sldId id="448" r:id="rId20"/>
    <p:sldId id="353" r:id="rId21"/>
    <p:sldId id="449" r:id="rId22"/>
    <p:sldId id="450" r:id="rId23"/>
    <p:sldId id="282" r:id="rId24"/>
    <p:sldId id="365" r:id="rId25"/>
    <p:sldId id="293" r:id="rId26"/>
    <p:sldId id="359" r:id="rId27"/>
    <p:sldId id="451" r:id="rId28"/>
    <p:sldId id="452" r:id="rId29"/>
    <p:sldId id="357" r:id="rId30"/>
    <p:sldId id="358" r:id="rId31"/>
    <p:sldId id="360" r:id="rId32"/>
    <p:sldId id="361" r:id="rId33"/>
    <p:sldId id="362" r:id="rId34"/>
    <p:sldId id="363" r:id="rId35"/>
    <p:sldId id="364" r:id="rId36"/>
    <p:sldId id="366" r:id="rId37"/>
    <p:sldId id="367" r:id="rId38"/>
    <p:sldId id="368" r:id="rId39"/>
    <p:sldId id="369" r:id="rId40"/>
    <p:sldId id="370" r:id="rId41"/>
    <p:sldId id="294" r:id="rId42"/>
    <p:sldId id="371" r:id="rId43"/>
    <p:sldId id="373" r:id="rId44"/>
    <p:sldId id="372" r:id="rId45"/>
    <p:sldId id="378" r:id="rId46"/>
    <p:sldId id="453" r:id="rId47"/>
    <p:sldId id="374" r:id="rId48"/>
    <p:sldId id="376" r:id="rId49"/>
    <p:sldId id="379" r:id="rId50"/>
    <p:sldId id="454" r:id="rId51"/>
    <p:sldId id="381" r:id="rId52"/>
    <p:sldId id="382" r:id="rId53"/>
    <p:sldId id="383" r:id="rId54"/>
    <p:sldId id="380" r:id="rId55"/>
    <p:sldId id="384" r:id="rId56"/>
    <p:sldId id="385" r:id="rId57"/>
    <p:sldId id="401" r:id="rId58"/>
    <p:sldId id="402" r:id="rId59"/>
    <p:sldId id="386" r:id="rId60"/>
    <p:sldId id="387" r:id="rId61"/>
    <p:sldId id="298" r:id="rId62"/>
    <p:sldId id="299" r:id="rId63"/>
    <p:sldId id="388" r:id="rId64"/>
    <p:sldId id="406" r:id="rId65"/>
    <p:sldId id="405" r:id="rId66"/>
    <p:sldId id="403" r:id="rId67"/>
    <p:sldId id="389" r:id="rId68"/>
    <p:sldId id="407" r:id="rId69"/>
    <p:sldId id="392" r:id="rId70"/>
    <p:sldId id="404" r:id="rId71"/>
    <p:sldId id="398" r:id="rId72"/>
    <p:sldId id="399" r:id="rId73"/>
    <p:sldId id="393" r:id="rId74"/>
    <p:sldId id="394" r:id="rId75"/>
    <p:sldId id="396" r:id="rId76"/>
    <p:sldId id="408" r:id="rId77"/>
    <p:sldId id="297" r:id="rId78"/>
    <p:sldId id="304" r:id="rId79"/>
    <p:sldId id="303" r:id="rId80"/>
    <p:sldId id="305" r:id="rId81"/>
    <p:sldId id="400" r:id="rId82"/>
    <p:sldId id="491" r:id="rId83"/>
    <p:sldId id="493" r:id="rId84"/>
    <p:sldId id="259" r:id="rId85"/>
    <p:sldId id="495" r:id="rId86"/>
    <p:sldId id="496" r:id="rId87"/>
    <p:sldId id="497" r:id="rId88"/>
    <p:sldId id="498" r:id="rId89"/>
    <p:sldId id="264" r:id="rId90"/>
    <p:sldId id="499" r:id="rId91"/>
    <p:sldId id="500" r:id="rId92"/>
    <p:sldId id="501" r:id="rId93"/>
    <p:sldId id="265" r:id="rId94"/>
    <p:sldId id="280" r:id="rId95"/>
    <p:sldId id="277" r:id="rId96"/>
    <p:sldId id="283" r:id="rId97"/>
    <p:sldId id="502" r:id="rId98"/>
    <p:sldId id="284" r:id="rId99"/>
    <p:sldId id="285" r:id="rId100"/>
    <p:sldId id="286" r:id="rId101"/>
    <p:sldId id="287" r:id="rId102"/>
    <p:sldId id="334" r:id="rId103"/>
    <p:sldId id="335" r:id="rId104"/>
    <p:sldId id="337" r:id="rId105"/>
    <p:sldId id="290" r:id="rId106"/>
    <p:sldId id="339" r:id="rId107"/>
    <p:sldId id="503" r:id="rId108"/>
    <p:sldId id="504" r:id="rId109"/>
    <p:sldId id="505" r:id="rId110"/>
    <p:sldId id="506" r:id="rId111"/>
    <p:sldId id="507" r:id="rId112"/>
    <p:sldId id="291" r:id="rId113"/>
    <p:sldId id="292" r:id="rId114"/>
    <p:sldId id="508" r:id="rId115"/>
    <p:sldId id="330" r:id="rId116"/>
    <p:sldId id="331" r:id="rId117"/>
    <p:sldId id="332" r:id="rId118"/>
    <p:sldId id="509" r:id="rId119"/>
    <p:sldId id="510" r:id="rId120"/>
    <p:sldId id="511" r:id="rId121"/>
    <p:sldId id="333" r:id="rId122"/>
    <p:sldId id="512" r:id="rId123"/>
    <p:sldId id="513" r:id="rId124"/>
    <p:sldId id="514" r:id="rId125"/>
    <p:sldId id="300" r:id="rId126"/>
    <p:sldId id="515" r:id="rId127"/>
    <p:sldId id="313" r:id="rId128"/>
    <p:sldId id="301" r:id="rId129"/>
    <p:sldId id="302" r:id="rId130"/>
    <p:sldId id="516" r:id="rId131"/>
    <p:sldId id="517" r:id="rId132"/>
    <p:sldId id="518" r:id="rId133"/>
    <p:sldId id="519" r:id="rId134"/>
    <p:sldId id="307" r:id="rId135"/>
    <p:sldId id="309" r:id="rId136"/>
    <p:sldId id="308" r:id="rId137"/>
    <p:sldId id="520" r:id="rId138"/>
    <p:sldId id="346" r:id="rId139"/>
    <p:sldId id="521" r:id="rId140"/>
    <p:sldId id="314" r:id="rId141"/>
    <p:sldId id="295" r:id="rId142"/>
    <p:sldId id="296" r:id="rId143"/>
    <p:sldId id="522" r:id="rId144"/>
    <p:sldId id="316" r:id="rId145"/>
    <p:sldId id="319" r:id="rId146"/>
    <p:sldId id="523" r:id="rId147"/>
    <p:sldId id="270" r:id="rId148"/>
    <p:sldId id="524" r:id="rId149"/>
    <p:sldId id="317" r:id="rId150"/>
    <p:sldId id="318" r:id="rId151"/>
    <p:sldId id="527" r:id="rId152"/>
    <p:sldId id="320" r:id="rId153"/>
    <p:sldId id="528" r:id="rId154"/>
    <p:sldId id="321" r:id="rId155"/>
    <p:sldId id="322" r:id="rId156"/>
    <p:sldId id="323" r:id="rId157"/>
    <p:sldId id="268" r:id="rId158"/>
    <p:sldId id="529" r:id="rId159"/>
    <p:sldId id="325" r:id="rId160"/>
    <p:sldId id="326" r:id="rId161"/>
    <p:sldId id="530" r:id="rId162"/>
    <p:sldId id="531" r:id="rId163"/>
    <p:sldId id="533" r:id="rId164"/>
    <p:sldId id="306" r:id="rId165"/>
    <p:sldId id="485" r:id="rId166"/>
    <p:sldId id="486" r:id="rId167"/>
    <p:sldId id="457" r:id="rId168"/>
    <p:sldId id="459" r:id="rId169"/>
    <p:sldId id="461" r:id="rId170"/>
    <p:sldId id="462" r:id="rId171"/>
    <p:sldId id="463" r:id="rId172"/>
    <p:sldId id="464" r:id="rId173"/>
    <p:sldId id="460" r:id="rId174"/>
    <p:sldId id="267" r:id="rId175"/>
    <p:sldId id="487" r:id="rId176"/>
    <p:sldId id="352" r:id="rId177"/>
    <p:sldId id="328" r:id="rId178"/>
    <p:sldId id="324" r:id="rId179"/>
    <p:sldId id="341" r:id="rId180"/>
    <p:sldId id="348" r:id="rId181"/>
    <p:sldId id="340" r:id="rId182"/>
    <p:sldId id="275" r:id="rId183"/>
    <p:sldId id="349" r:id="rId184"/>
    <p:sldId id="344" r:id="rId185"/>
    <p:sldId id="351" r:id="rId186"/>
    <p:sldId id="342" r:id="rId187"/>
    <p:sldId id="347" r:id="rId188"/>
    <p:sldId id="354" r:id="rId189"/>
    <p:sldId id="350" r:id="rId190"/>
    <p:sldId id="343" r:id="rId191"/>
    <p:sldId id="355" r:id="rId192"/>
    <p:sldId id="483" r:id="rId193"/>
    <p:sldId id="274" r:id="rId194"/>
    <p:sldId id="484" r:id="rId195"/>
    <p:sldId id="488" r:id="rId196"/>
    <p:sldId id="489" r:id="rId197"/>
    <p:sldId id="490" r:id="rId198"/>
    <p:sldId id="336" r:id="rId199"/>
    <p:sldId id="432" r:id="rId200"/>
    <p:sldId id="537" r:id="rId201"/>
    <p:sldId id="413" r:id="rId202"/>
    <p:sldId id="414" r:id="rId203"/>
    <p:sldId id="415" r:id="rId204"/>
    <p:sldId id="535" r:id="rId205"/>
    <p:sldId id="536" r:id="rId206"/>
    <p:sldId id="433" r:id="rId207"/>
    <p:sldId id="434" r:id="rId208"/>
    <p:sldId id="538" r:id="rId209"/>
    <p:sldId id="418" r:id="rId210"/>
    <p:sldId id="539" r:id="rId211"/>
    <p:sldId id="419" r:id="rId212"/>
    <p:sldId id="420" r:id="rId213"/>
    <p:sldId id="421" r:id="rId214"/>
    <p:sldId id="416" r:id="rId215"/>
    <p:sldId id="423" r:id="rId216"/>
    <p:sldId id="436" r:id="rId217"/>
    <p:sldId id="540" r:id="rId218"/>
    <p:sldId id="422" r:id="rId219"/>
    <p:sldId id="541" r:id="rId220"/>
    <p:sldId id="542" r:id="rId221"/>
    <p:sldId id="425" r:id="rId222"/>
    <p:sldId id="426" r:id="rId223"/>
    <p:sldId id="427" r:id="rId224"/>
    <p:sldId id="543" r:id="rId2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740DF4-4881-40BE-B913-2C9AE8561879}">
          <p14:sldIdLst>
            <p14:sldId id="256"/>
            <p14:sldId id="356"/>
            <p14:sldId id="435"/>
            <p14:sldId id="437"/>
            <p14:sldId id="438"/>
            <p14:sldId id="440"/>
            <p14:sldId id="439"/>
            <p14:sldId id="455"/>
            <p14:sldId id="534"/>
            <p14:sldId id="329"/>
            <p14:sldId id="442"/>
            <p14:sldId id="445"/>
            <p14:sldId id="446"/>
            <p14:sldId id="260"/>
            <p14:sldId id="261"/>
            <p14:sldId id="447"/>
            <p14:sldId id="262"/>
            <p14:sldId id="263"/>
            <p14:sldId id="448"/>
            <p14:sldId id="353"/>
            <p14:sldId id="449"/>
            <p14:sldId id="450"/>
            <p14:sldId id="282"/>
            <p14:sldId id="365"/>
            <p14:sldId id="293"/>
            <p14:sldId id="359"/>
            <p14:sldId id="451"/>
            <p14:sldId id="452"/>
            <p14:sldId id="357"/>
            <p14:sldId id="358"/>
            <p14:sldId id="360"/>
            <p14:sldId id="361"/>
            <p14:sldId id="362"/>
            <p14:sldId id="363"/>
            <p14:sldId id="364"/>
            <p14:sldId id="366"/>
            <p14:sldId id="367"/>
            <p14:sldId id="368"/>
            <p14:sldId id="369"/>
            <p14:sldId id="370"/>
            <p14:sldId id="294"/>
            <p14:sldId id="371"/>
            <p14:sldId id="373"/>
            <p14:sldId id="372"/>
            <p14:sldId id="378"/>
            <p14:sldId id="453"/>
            <p14:sldId id="374"/>
            <p14:sldId id="376"/>
            <p14:sldId id="379"/>
            <p14:sldId id="454"/>
            <p14:sldId id="381"/>
            <p14:sldId id="382"/>
            <p14:sldId id="383"/>
            <p14:sldId id="380"/>
            <p14:sldId id="384"/>
            <p14:sldId id="385"/>
            <p14:sldId id="401"/>
            <p14:sldId id="402"/>
            <p14:sldId id="386"/>
            <p14:sldId id="387"/>
            <p14:sldId id="298"/>
            <p14:sldId id="299"/>
            <p14:sldId id="388"/>
            <p14:sldId id="406"/>
            <p14:sldId id="405"/>
            <p14:sldId id="403"/>
            <p14:sldId id="389"/>
            <p14:sldId id="407"/>
            <p14:sldId id="392"/>
            <p14:sldId id="404"/>
            <p14:sldId id="398"/>
            <p14:sldId id="399"/>
            <p14:sldId id="393"/>
            <p14:sldId id="394"/>
            <p14:sldId id="396"/>
            <p14:sldId id="408"/>
            <p14:sldId id="297"/>
            <p14:sldId id="304"/>
            <p14:sldId id="303"/>
            <p14:sldId id="305"/>
            <p14:sldId id="400"/>
            <p14:sldId id="491"/>
          </p14:sldIdLst>
        </p14:section>
        <p14:section name="Default Section" id="{8D9F33C0-D822-4A7B-B715-E28E531EE551}">
          <p14:sldIdLst>
            <p14:sldId id="493"/>
            <p14:sldId id="259"/>
          </p14:sldIdLst>
        </p14:section>
        <p14:section name="1. EDA in Excel" id="{D36BEA4A-749A-4790-8EF2-7F0913049DA3}">
          <p14:sldIdLst>
            <p14:sldId id="495"/>
            <p14:sldId id="496"/>
            <p14:sldId id="497"/>
            <p14:sldId id="498"/>
            <p14:sldId id="264"/>
            <p14:sldId id="499"/>
            <p14:sldId id="500"/>
            <p14:sldId id="501"/>
            <p14:sldId id="265"/>
            <p14:sldId id="280"/>
            <p14:sldId id="277"/>
            <p14:sldId id="283"/>
            <p14:sldId id="502"/>
            <p14:sldId id="284"/>
            <p14:sldId id="285"/>
            <p14:sldId id="286"/>
            <p14:sldId id="287"/>
            <p14:sldId id="334"/>
            <p14:sldId id="335"/>
            <p14:sldId id="337"/>
            <p14:sldId id="290"/>
            <p14:sldId id="339"/>
            <p14:sldId id="503"/>
            <p14:sldId id="504"/>
            <p14:sldId id="505"/>
            <p14:sldId id="506"/>
            <p14:sldId id="507"/>
            <p14:sldId id="291"/>
            <p14:sldId id="292"/>
            <p14:sldId id="508"/>
            <p14:sldId id="330"/>
            <p14:sldId id="331"/>
            <p14:sldId id="332"/>
            <p14:sldId id="509"/>
            <p14:sldId id="510"/>
            <p14:sldId id="511"/>
            <p14:sldId id="333"/>
          </p14:sldIdLst>
        </p14:section>
        <p14:section name="2. Foundations of Inferential Statistics" id="{3CCE065B-7A43-4046-B801-1DF590334418}">
          <p14:sldIdLst>
            <p14:sldId id="512"/>
            <p14:sldId id="513"/>
            <p14:sldId id="514"/>
            <p14:sldId id="300"/>
            <p14:sldId id="515"/>
            <p14:sldId id="313"/>
            <p14:sldId id="301"/>
            <p14:sldId id="302"/>
            <p14:sldId id="516"/>
            <p14:sldId id="517"/>
            <p14:sldId id="518"/>
            <p14:sldId id="519"/>
            <p14:sldId id="307"/>
            <p14:sldId id="309"/>
            <p14:sldId id="308"/>
            <p14:sldId id="520"/>
            <p14:sldId id="346"/>
            <p14:sldId id="521"/>
            <p14:sldId id="314"/>
          </p14:sldIdLst>
        </p14:section>
        <p14:section name="3. t-tests for business impact" id="{4A105B42-97ED-4D16-9FCD-B81D11DB0110}">
          <p14:sldIdLst>
            <p14:sldId id="295"/>
            <p14:sldId id="296"/>
            <p14:sldId id="522"/>
            <p14:sldId id="316"/>
            <p14:sldId id="319"/>
            <p14:sldId id="523"/>
            <p14:sldId id="270"/>
            <p14:sldId id="524"/>
            <p14:sldId id="317"/>
            <p14:sldId id="318"/>
            <p14:sldId id="527"/>
            <p14:sldId id="320"/>
            <p14:sldId id="528"/>
            <p14:sldId id="321"/>
            <p14:sldId id="322"/>
            <p14:sldId id="323"/>
            <p14:sldId id="268"/>
            <p14:sldId id="529"/>
          </p14:sldIdLst>
        </p14:section>
        <p14:section name="4. Conclusion" id="{A4138F31-BD73-4858-9C6C-68D5E4BFA6DB}">
          <p14:sldIdLst>
            <p14:sldId id="325"/>
            <p14:sldId id="326"/>
            <p14:sldId id="530"/>
            <p14:sldId id="531"/>
            <p14:sldId id="533"/>
            <p14:sldId id="306"/>
            <p14:sldId id="485"/>
            <p14:sldId id="486"/>
            <p14:sldId id="457"/>
            <p14:sldId id="459"/>
            <p14:sldId id="461"/>
            <p14:sldId id="462"/>
            <p14:sldId id="463"/>
            <p14:sldId id="464"/>
            <p14:sldId id="460"/>
            <p14:sldId id="267"/>
            <p14:sldId id="487"/>
            <p14:sldId id="352"/>
            <p14:sldId id="328"/>
            <p14:sldId id="324"/>
            <p14:sldId id="341"/>
            <p14:sldId id="348"/>
            <p14:sldId id="340"/>
            <p14:sldId id="275"/>
            <p14:sldId id="349"/>
            <p14:sldId id="344"/>
            <p14:sldId id="351"/>
            <p14:sldId id="342"/>
            <p14:sldId id="347"/>
            <p14:sldId id="354"/>
            <p14:sldId id="350"/>
            <p14:sldId id="343"/>
            <p14:sldId id="355"/>
            <p14:sldId id="483"/>
            <p14:sldId id="274"/>
            <p14:sldId id="484"/>
            <p14:sldId id="488"/>
            <p14:sldId id="489"/>
            <p14:sldId id="490"/>
            <p14:sldId id="336"/>
            <p14:sldId id="432"/>
            <p14:sldId id="537"/>
            <p14:sldId id="413"/>
            <p14:sldId id="414"/>
            <p14:sldId id="415"/>
            <p14:sldId id="535"/>
            <p14:sldId id="536"/>
            <p14:sldId id="433"/>
            <p14:sldId id="434"/>
            <p14:sldId id="538"/>
            <p14:sldId id="418"/>
            <p14:sldId id="539"/>
            <p14:sldId id="419"/>
            <p14:sldId id="420"/>
            <p14:sldId id="421"/>
            <p14:sldId id="416"/>
            <p14:sldId id="423"/>
            <p14:sldId id="436"/>
            <p14:sldId id="540"/>
            <p14:sldId id="422"/>
            <p14:sldId id="541"/>
            <p14:sldId id="542"/>
            <p14:sldId id="425"/>
            <p14:sldId id="426"/>
            <p14:sldId id="427"/>
            <p14:sldId id="54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3"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19FA8"/>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93" autoAdjust="0"/>
    <p:restoredTop sz="86295" autoAdjust="0"/>
  </p:normalViewPr>
  <p:slideViewPr>
    <p:cSldViewPr snapToGrid="0">
      <p:cViewPr varScale="1">
        <p:scale>
          <a:sx n="71" d="100"/>
          <a:sy n="71" d="100"/>
        </p:scale>
        <p:origin x="883" y="6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microsoft.com/office/2016/11/relationships/changesInfo" Target="changesInfos/changesInfo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microsoft.com/office/2015/10/relationships/revisionInfo" Target="revisionInfo.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2">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3">
    <p:pos x="10051" y="365"/>
    <p:text>Add some scripting here</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1400" b="1" dirty="0">
              <a:latin typeface="Gidole" panose="020B0604020202020204" charset="0"/>
            </a:rPr>
            <a:t>Variable</a:t>
          </a:r>
        </a:p>
      </dgm:t>
    </dgm:pt>
    <dgm:pt modelId="{E22DE74D-9F5D-4977-AFEF-ED93FEF2DC03}" type="parTrans" cxnId="{3C25439A-8DBA-449E-9A35-4EB712A65639}">
      <dgm:prSet/>
      <dgm:spPr/>
      <dgm:t>
        <a:bodyPr/>
        <a:lstStyle/>
        <a:p>
          <a:endParaRPr lang="en-US" sz="1100" b="1"/>
        </a:p>
      </dgm:t>
    </dgm:pt>
    <dgm:pt modelId="{E37E3425-5DA6-44CF-9592-6E6BB438E4D4}" type="sibTrans" cxnId="{3C25439A-8DBA-449E-9A35-4EB712A65639}">
      <dgm:prSet/>
      <dgm:spPr/>
      <dgm:t>
        <a:bodyPr/>
        <a:lstStyle/>
        <a:p>
          <a:endParaRPr lang="en-US" sz="1100" b="1"/>
        </a:p>
      </dgm:t>
    </dgm:pt>
    <dgm:pt modelId="{1C60E7D1-5A27-44F2-8AEB-B3A99780C8F4}">
      <dgm:prSet phldrT="[Text]" custT="1"/>
      <dgm:spPr/>
      <dgm:t>
        <a:bodyPr/>
        <a:lstStyle/>
        <a:p>
          <a:r>
            <a:rPr lang="en-US" sz="1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100" b="1"/>
        </a:p>
      </dgm:t>
    </dgm:pt>
    <dgm:pt modelId="{E37433F6-B800-4E07-B57F-F6368CF71F6F}" type="sibTrans" cxnId="{EAF79531-320C-47C2-9322-B9351D1188AB}">
      <dgm:prSet/>
      <dgm:spPr/>
      <dgm:t>
        <a:bodyPr/>
        <a:lstStyle/>
        <a:p>
          <a:endParaRPr lang="en-US" sz="1100" b="1"/>
        </a:p>
      </dgm:t>
    </dgm:pt>
    <dgm:pt modelId="{7D130B0C-DE52-40B7-A466-0D620F0D6839}">
      <dgm:prSet phldrT="[Text]" custT="1"/>
      <dgm:spPr/>
      <dgm:t>
        <a:bodyPr/>
        <a:lstStyle/>
        <a:p>
          <a:r>
            <a:rPr lang="en-US" sz="1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100" b="1"/>
        </a:p>
      </dgm:t>
    </dgm:pt>
    <dgm:pt modelId="{E6110B8A-02E5-4808-AE36-C30EB492AD23}" type="sibTrans" cxnId="{3EEFC858-5AF6-485E-A14E-B8019B8F2101}">
      <dgm:prSet/>
      <dgm:spPr/>
      <dgm:t>
        <a:bodyPr/>
        <a:lstStyle/>
        <a:p>
          <a:endParaRPr lang="en-US" sz="1100" b="1"/>
        </a:p>
      </dgm:t>
    </dgm:pt>
    <dgm:pt modelId="{DFE5E4D9-736A-413B-931A-494917B80B74}">
      <dgm:prSet phldrT="[Text]" custT="1"/>
      <dgm:spPr/>
      <dgm:t>
        <a:bodyPr/>
        <a:lstStyle/>
        <a:p>
          <a:r>
            <a:rPr lang="en-US" sz="1400" b="1" dirty="0">
              <a:latin typeface="Gidole" panose="020B0604020202020204" charset="0"/>
            </a:rPr>
            <a:t>Nominal</a:t>
          </a:r>
        </a:p>
      </dgm:t>
    </dgm:pt>
    <dgm:pt modelId="{06DAEF35-E9FB-4835-8D30-F22CB478997D}" type="parTrans" cxnId="{C0C5AC01-C4ED-47EA-9385-E68724BD0755}">
      <dgm:prSet/>
      <dgm:spPr/>
      <dgm:t>
        <a:bodyPr/>
        <a:lstStyle/>
        <a:p>
          <a:endParaRPr lang="en-US" sz="1100" b="1"/>
        </a:p>
      </dgm:t>
    </dgm:pt>
    <dgm:pt modelId="{B3816412-06A7-4D1C-9816-26F6FA2C951D}" type="sibTrans" cxnId="{C0C5AC01-C4ED-47EA-9385-E68724BD0755}">
      <dgm:prSet/>
      <dgm:spPr/>
      <dgm:t>
        <a:bodyPr/>
        <a:lstStyle/>
        <a:p>
          <a:endParaRPr lang="en-US" sz="1100" b="1"/>
        </a:p>
      </dgm:t>
    </dgm:pt>
    <dgm:pt modelId="{A405BD51-7647-45AF-8E20-21C93FFC951B}">
      <dgm:prSet phldrT="[Text]" custT="1"/>
      <dgm:spPr/>
      <dgm:t>
        <a:bodyPr/>
        <a:lstStyle/>
        <a:p>
          <a:r>
            <a:rPr lang="en-US" sz="1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100" b="1"/>
        </a:p>
      </dgm:t>
    </dgm:pt>
    <dgm:pt modelId="{2E9EBE68-E77A-4C5C-A0BE-6788800B17A7}" type="sibTrans" cxnId="{28476DFF-4487-4DAE-9C2E-77D6C4F274FE}">
      <dgm:prSet/>
      <dgm:spPr/>
      <dgm:t>
        <a:bodyPr/>
        <a:lstStyle/>
        <a:p>
          <a:endParaRPr lang="en-US" sz="1100" b="1"/>
        </a:p>
      </dgm:t>
    </dgm:pt>
    <dgm:pt modelId="{C868788A-01CE-4199-86A3-203974468A9F}">
      <dgm:prSet phldrT="[Text]" custT="1"/>
      <dgm:spPr/>
      <dgm:t>
        <a:bodyPr/>
        <a:lstStyle/>
        <a:p>
          <a:r>
            <a:rPr lang="en-US" sz="1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100" b="1"/>
        </a:p>
      </dgm:t>
    </dgm:pt>
    <dgm:pt modelId="{FCA2E8E2-95BE-4A04-B3B1-9BADB6D42B13}" type="sibTrans" cxnId="{444B6A1A-0EC6-4444-86FD-BD8C0A0AB02D}">
      <dgm:prSet/>
      <dgm:spPr/>
      <dgm:t>
        <a:bodyPr/>
        <a:lstStyle/>
        <a:p>
          <a:endParaRPr lang="en-US" sz="1100" b="1"/>
        </a:p>
      </dgm:t>
    </dgm:pt>
    <dgm:pt modelId="{95676DD3-9B70-4AAC-B17A-81761AFA61E2}">
      <dgm:prSet phldrT="[Text]" custT="1"/>
      <dgm:spPr/>
      <dgm:t>
        <a:bodyPr/>
        <a:lstStyle/>
        <a:p>
          <a:r>
            <a:rPr lang="en-US" sz="1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100" b="1"/>
        </a:p>
      </dgm:t>
    </dgm:pt>
    <dgm:pt modelId="{83AB9522-0843-457A-AFEB-58B2E7237CC6}" type="sibTrans" cxnId="{23BA00DD-C3EF-4EE3-B3EC-31F714D49E2E}">
      <dgm:prSet/>
      <dgm:spPr/>
      <dgm:t>
        <a:bodyPr/>
        <a:lstStyle/>
        <a:p>
          <a:endParaRPr lang="en-US" sz="1100" b="1"/>
        </a:p>
      </dgm:t>
    </dgm:pt>
    <dgm:pt modelId="{ACD507E6-DF99-4D93-AA71-86AD14EDDA82}">
      <dgm:prSet phldrT="[Text]" custT="1"/>
      <dgm:spPr/>
      <dgm:t>
        <a:bodyPr/>
        <a:lstStyle/>
        <a:p>
          <a:r>
            <a:rPr lang="en-US" sz="1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100" b="1"/>
        </a:p>
      </dgm:t>
    </dgm:pt>
    <dgm:pt modelId="{5A5C5AC4-A070-473F-8EBE-821AC373AF11}" type="sibTrans" cxnId="{F8DBA594-71C7-4F30-9E7E-BF72FECA4662}">
      <dgm:prSet/>
      <dgm:spPr/>
      <dgm:t>
        <a:bodyPr/>
        <a:lstStyle/>
        <a:p>
          <a:endParaRPr lang="en-US" sz="11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0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600" b="1"/>
        </a:p>
      </dgm:t>
    </dgm:pt>
    <dgm:pt modelId="{E37433F6-B800-4E07-B57F-F6368CF71F6F}" type="sibTrans" cxnId="{EAF79531-320C-47C2-9322-B9351D1188AB}">
      <dgm:prSet/>
      <dgm:spPr/>
      <dgm:t>
        <a:bodyPr/>
        <a:lstStyle/>
        <a:p>
          <a:endParaRPr lang="en-US" sz="1600" b="1"/>
        </a:p>
      </dgm:t>
    </dgm:pt>
    <dgm:pt modelId="{7D130B0C-DE52-40B7-A466-0D620F0D6839}">
      <dgm:prSet phldrT="[Text]" custT="1"/>
      <dgm:spPr/>
      <dgm:t>
        <a:bodyPr/>
        <a:lstStyle/>
        <a:p>
          <a:r>
            <a:rPr lang="en-US" sz="20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600" b="1"/>
        </a:p>
      </dgm:t>
    </dgm:pt>
    <dgm:pt modelId="{E6110B8A-02E5-4808-AE36-C30EB492AD23}" type="sibTrans" cxnId="{3EEFC858-5AF6-485E-A14E-B8019B8F2101}">
      <dgm:prSet/>
      <dgm:spPr/>
      <dgm:t>
        <a:bodyPr/>
        <a:lstStyle/>
        <a:p>
          <a:endParaRPr lang="en-US" sz="1600" b="1"/>
        </a:p>
      </dgm:t>
    </dgm:pt>
    <dgm:pt modelId="{DFE5E4D9-736A-413B-931A-494917B80B74}">
      <dgm:prSet phldrT="[Text]" custT="1"/>
      <dgm:spPr/>
      <dgm:t>
        <a:bodyPr/>
        <a:lstStyle/>
        <a:p>
          <a:r>
            <a:rPr lang="en-US" sz="2000" b="1" dirty="0">
              <a:latin typeface="Gidole" panose="020B0604020202020204" charset="0"/>
            </a:rPr>
            <a:t>Nominal</a:t>
          </a:r>
        </a:p>
      </dgm:t>
    </dgm:pt>
    <dgm:pt modelId="{06DAEF35-E9FB-4835-8D30-F22CB478997D}" type="parTrans" cxnId="{C0C5AC01-C4ED-47EA-9385-E68724BD0755}">
      <dgm:prSet/>
      <dgm:spPr/>
      <dgm:t>
        <a:bodyPr/>
        <a:lstStyle/>
        <a:p>
          <a:endParaRPr lang="en-US" sz="1600" b="1"/>
        </a:p>
      </dgm:t>
    </dgm:pt>
    <dgm:pt modelId="{B3816412-06A7-4D1C-9816-26F6FA2C951D}" type="sibTrans" cxnId="{C0C5AC01-C4ED-47EA-9385-E68724BD0755}">
      <dgm:prSet/>
      <dgm:spPr/>
      <dgm:t>
        <a:bodyPr/>
        <a:lstStyle/>
        <a:p>
          <a:endParaRPr lang="en-US" sz="1600" b="1"/>
        </a:p>
      </dgm:t>
    </dgm:pt>
    <dgm:pt modelId="{95676DD3-9B70-4AAC-B17A-81761AFA61E2}">
      <dgm:prSet phldrT="[Text]" custT="1"/>
      <dgm:spPr/>
      <dgm:t>
        <a:bodyPr/>
        <a:lstStyle/>
        <a:p>
          <a:r>
            <a:rPr lang="en-US" sz="20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600" b="1"/>
        </a:p>
      </dgm:t>
    </dgm:pt>
    <dgm:pt modelId="{83AB9522-0843-457A-AFEB-58B2E7237CC6}" type="sibTrans" cxnId="{23BA00DD-C3EF-4EE3-B3EC-31F714D49E2E}">
      <dgm:prSet/>
      <dgm:spPr/>
      <dgm:t>
        <a:bodyPr/>
        <a:lstStyle/>
        <a:p>
          <a:endParaRPr lang="en-US" sz="16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18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400" b="1"/>
        </a:p>
      </dgm:t>
    </dgm:pt>
    <dgm:pt modelId="{2E9EBE68-E77A-4C5C-A0BE-6788800B17A7}" type="sibTrans" cxnId="{28476DFF-4487-4DAE-9C2E-77D6C4F274FE}">
      <dgm:prSet/>
      <dgm:spPr/>
      <dgm:t>
        <a:bodyPr/>
        <a:lstStyle/>
        <a:p>
          <a:endParaRPr lang="en-US" sz="1400" b="1"/>
        </a:p>
      </dgm:t>
    </dgm:pt>
    <dgm:pt modelId="{C868788A-01CE-4199-86A3-203974468A9F}">
      <dgm:prSet phldrT="[Text]" custT="1"/>
      <dgm:spPr/>
      <dgm:t>
        <a:bodyPr/>
        <a:lstStyle/>
        <a:p>
          <a:r>
            <a:rPr lang="en-US" sz="18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400" b="1"/>
        </a:p>
      </dgm:t>
    </dgm:pt>
    <dgm:pt modelId="{FCA2E8E2-95BE-4A04-B3B1-9BADB6D42B13}" type="sibTrans" cxnId="{444B6A1A-0EC6-4444-86FD-BD8C0A0AB02D}">
      <dgm:prSet/>
      <dgm:spPr/>
      <dgm:t>
        <a:bodyPr/>
        <a:lstStyle/>
        <a:p>
          <a:endParaRPr lang="en-US" sz="1400" b="1"/>
        </a:p>
      </dgm:t>
    </dgm:pt>
    <dgm:pt modelId="{ACD507E6-DF99-4D93-AA71-86AD14EDDA82}">
      <dgm:prSet phldrT="[Text]" custT="1"/>
      <dgm:spPr/>
      <dgm:t>
        <a:bodyPr/>
        <a:lstStyle/>
        <a:p>
          <a:r>
            <a:rPr lang="en-US" sz="18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400" b="1"/>
        </a:p>
      </dgm:t>
    </dgm:pt>
    <dgm:pt modelId="{5A5C5AC4-A070-473F-8EBE-821AC373AF11}" type="sibTrans" cxnId="{F8DBA594-71C7-4F30-9E7E-BF72FECA4662}">
      <dgm:prSet/>
      <dgm:spPr/>
      <dgm:t>
        <a:bodyPr/>
        <a:lstStyle/>
        <a:p>
          <a:endParaRPr lang="en-US" sz="14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7111172" y="3262196"/>
          <a:ext cx="1108579" cy="225059"/>
        </a:xfrm>
        <a:custGeom>
          <a:avLst/>
          <a:gdLst/>
          <a:ahLst/>
          <a:cxnLst/>
          <a:rect l="0" t="0" r="0" b="0"/>
          <a:pathLst>
            <a:path>
              <a:moveTo>
                <a:pt x="0" y="0"/>
              </a:moveTo>
              <a:lnTo>
                <a:pt x="0" y="113422"/>
              </a:lnTo>
              <a:lnTo>
                <a:pt x="1108579" y="113422"/>
              </a:lnTo>
              <a:lnTo>
                <a:pt x="1108579"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6254948" y="3262196"/>
          <a:ext cx="856224" cy="225059"/>
        </a:xfrm>
        <a:custGeom>
          <a:avLst/>
          <a:gdLst/>
          <a:ahLst/>
          <a:cxnLst/>
          <a:rect l="0" t="0" r="0" b="0"/>
          <a:pathLst>
            <a:path>
              <a:moveTo>
                <a:pt x="856224" y="0"/>
              </a:moveTo>
              <a:lnTo>
                <a:pt x="85622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4844434" y="2322663"/>
          <a:ext cx="2266738" cy="225059"/>
        </a:xfrm>
        <a:custGeom>
          <a:avLst/>
          <a:gdLst/>
          <a:ahLst/>
          <a:cxnLst/>
          <a:rect l="0" t="0" r="0" b="0"/>
          <a:pathLst>
            <a:path>
              <a:moveTo>
                <a:pt x="0" y="0"/>
              </a:moveTo>
              <a:lnTo>
                <a:pt x="0" y="113422"/>
              </a:lnTo>
              <a:lnTo>
                <a:pt x="2266738" y="113422"/>
              </a:lnTo>
              <a:lnTo>
                <a:pt x="2266738"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325340" y="3262196"/>
          <a:ext cx="1964804" cy="225059"/>
        </a:xfrm>
        <a:custGeom>
          <a:avLst/>
          <a:gdLst/>
          <a:ahLst/>
          <a:cxnLst/>
          <a:rect l="0" t="0" r="0" b="0"/>
          <a:pathLst>
            <a:path>
              <a:moveTo>
                <a:pt x="0" y="0"/>
              </a:moveTo>
              <a:lnTo>
                <a:pt x="0" y="113422"/>
              </a:lnTo>
              <a:lnTo>
                <a:pt x="1964804" y="113422"/>
              </a:lnTo>
              <a:lnTo>
                <a:pt x="1964804"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279620" y="3262196"/>
          <a:ext cx="91440" cy="225059"/>
        </a:xfrm>
        <a:custGeom>
          <a:avLst/>
          <a:gdLst/>
          <a:ahLst/>
          <a:cxnLst/>
          <a:rect l="0" t="0" r="0" b="0"/>
          <a:pathLst>
            <a:path>
              <a:moveTo>
                <a:pt x="45720" y="0"/>
              </a:moveTo>
              <a:lnTo>
                <a:pt x="45720" y="225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360536" y="3262196"/>
          <a:ext cx="1964804" cy="225059"/>
        </a:xfrm>
        <a:custGeom>
          <a:avLst/>
          <a:gdLst/>
          <a:ahLst/>
          <a:cxnLst/>
          <a:rect l="0" t="0" r="0" b="0"/>
          <a:pathLst>
            <a:path>
              <a:moveTo>
                <a:pt x="1964804" y="0"/>
              </a:moveTo>
              <a:lnTo>
                <a:pt x="196480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325340" y="2322663"/>
          <a:ext cx="2519094" cy="225059"/>
        </a:xfrm>
        <a:custGeom>
          <a:avLst/>
          <a:gdLst/>
          <a:ahLst/>
          <a:cxnLst/>
          <a:rect l="0" t="0" r="0" b="0"/>
          <a:pathLst>
            <a:path>
              <a:moveTo>
                <a:pt x="2519094" y="0"/>
              </a:moveTo>
              <a:lnTo>
                <a:pt x="251909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4487197" y="1608188"/>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5201671" y="1606402"/>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Variable</a:t>
          </a:r>
        </a:p>
      </dsp:txBody>
      <dsp:txXfrm>
        <a:off x="5201671" y="1606402"/>
        <a:ext cx="1071711" cy="714474"/>
      </dsp:txXfrm>
    </dsp:sp>
    <dsp:sp modelId="{0EC82F2C-CA1B-4A34-AF62-64A49F0907A9}">
      <dsp:nvSpPr>
        <dsp:cNvPr id="0" name=""/>
        <dsp:cNvSpPr/>
      </dsp:nvSpPr>
      <dsp:spPr>
        <a:xfrm>
          <a:off x="1968103"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2682577" y="2545936"/>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Categorical</a:t>
          </a:r>
        </a:p>
      </dsp:txBody>
      <dsp:txXfrm>
        <a:off x="2682577" y="2545936"/>
        <a:ext cx="1071711" cy="714474"/>
      </dsp:txXfrm>
    </dsp:sp>
    <dsp:sp modelId="{C1CF1683-1A9D-4D43-9406-72AFC8B9CC57}">
      <dsp:nvSpPr>
        <dsp:cNvPr id="0" name=""/>
        <dsp:cNvSpPr/>
      </dsp:nvSpPr>
      <dsp:spPr>
        <a:xfrm>
          <a:off x="3299"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717773"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Binary</a:t>
          </a:r>
        </a:p>
      </dsp:txBody>
      <dsp:txXfrm>
        <a:off x="717773" y="3485469"/>
        <a:ext cx="1071711" cy="714474"/>
      </dsp:txXfrm>
    </dsp:sp>
    <dsp:sp modelId="{75BE8E6F-2998-418F-AA21-610C3926C412}">
      <dsp:nvSpPr>
        <dsp:cNvPr id="0" name=""/>
        <dsp:cNvSpPr/>
      </dsp:nvSpPr>
      <dsp:spPr>
        <a:xfrm>
          <a:off x="1968103"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2682577"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Nominal</a:t>
          </a:r>
        </a:p>
      </dsp:txBody>
      <dsp:txXfrm>
        <a:off x="2682577" y="3485469"/>
        <a:ext cx="1071711" cy="714474"/>
      </dsp:txXfrm>
    </dsp:sp>
    <dsp:sp modelId="{A97A5EC9-C14B-445C-BAC2-BDF992A5A4A0}">
      <dsp:nvSpPr>
        <dsp:cNvPr id="0" name=""/>
        <dsp:cNvSpPr/>
      </dsp:nvSpPr>
      <dsp:spPr>
        <a:xfrm>
          <a:off x="3932907"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4647381"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Ordinal</a:t>
          </a:r>
        </a:p>
      </dsp:txBody>
      <dsp:txXfrm>
        <a:off x="4647381" y="3485469"/>
        <a:ext cx="1071711" cy="714474"/>
      </dsp:txXfrm>
    </dsp:sp>
    <dsp:sp modelId="{0D703642-B286-4FCF-919D-492CEAD1AAEF}">
      <dsp:nvSpPr>
        <dsp:cNvPr id="0" name=""/>
        <dsp:cNvSpPr/>
      </dsp:nvSpPr>
      <dsp:spPr>
        <a:xfrm>
          <a:off x="6753935"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7547051" y="2540263"/>
          <a:ext cx="1576423"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Quantitative</a:t>
          </a:r>
        </a:p>
      </dsp:txBody>
      <dsp:txXfrm>
        <a:off x="7547051" y="2540263"/>
        <a:ext cx="1576423" cy="714474"/>
      </dsp:txXfrm>
    </dsp:sp>
    <dsp:sp modelId="{29FF6941-A2F0-4F5E-A260-FA54E556977F}">
      <dsp:nvSpPr>
        <dsp:cNvPr id="0" name=""/>
        <dsp:cNvSpPr/>
      </dsp:nvSpPr>
      <dsp:spPr>
        <a:xfrm>
          <a:off x="5897711"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6612185"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Discrete</a:t>
          </a:r>
        </a:p>
      </dsp:txBody>
      <dsp:txXfrm>
        <a:off x="6612185" y="3485469"/>
        <a:ext cx="1071711" cy="714474"/>
      </dsp:txXfrm>
    </dsp:sp>
    <dsp:sp modelId="{1AB78844-7EEA-4FFA-A269-1431E985F8E1}">
      <dsp:nvSpPr>
        <dsp:cNvPr id="0" name=""/>
        <dsp:cNvSpPr/>
      </dsp:nvSpPr>
      <dsp:spPr>
        <a:xfrm>
          <a:off x="7862515"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8576989"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Continuous</a:t>
          </a:r>
        </a:p>
      </dsp:txBody>
      <dsp:txXfrm>
        <a:off x="8576989" y="3485469"/>
        <a:ext cx="1071711" cy="71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3921124" y="2715550"/>
          <a:ext cx="3317875" cy="380047"/>
        </a:xfrm>
        <a:custGeom>
          <a:avLst/>
          <a:gdLst/>
          <a:ahLst/>
          <a:cxnLst/>
          <a:rect l="0" t="0" r="0" b="0"/>
          <a:pathLst>
            <a:path>
              <a:moveTo>
                <a:pt x="0" y="0"/>
              </a:moveTo>
              <a:lnTo>
                <a:pt x="0" y="191531"/>
              </a:lnTo>
              <a:lnTo>
                <a:pt x="3317875" y="191531"/>
              </a:lnTo>
              <a:lnTo>
                <a:pt x="3317875"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3875404" y="2715550"/>
          <a:ext cx="91440" cy="380047"/>
        </a:xfrm>
        <a:custGeom>
          <a:avLst/>
          <a:gdLst/>
          <a:ahLst/>
          <a:cxnLst/>
          <a:rect l="0" t="0" r="0" b="0"/>
          <a:pathLst>
            <a:path>
              <a:moveTo>
                <a:pt x="45720" y="0"/>
              </a:moveTo>
              <a:lnTo>
                <a:pt x="45720" y="3800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603249" y="2715550"/>
          <a:ext cx="3317874" cy="380047"/>
        </a:xfrm>
        <a:custGeom>
          <a:avLst/>
          <a:gdLst/>
          <a:ahLst/>
          <a:cxnLst/>
          <a:rect l="0" t="0" r="0" b="0"/>
          <a:pathLst>
            <a:path>
              <a:moveTo>
                <a:pt x="3317874" y="0"/>
              </a:moveTo>
              <a:lnTo>
                <a:pt x="3317874" y="191531"/>
              </a:lnTo>
              <a:lnTo>
                <a:pt x="0" y="191531"/>
              </a:lnTo>
              <a:lnTo>
                <a:pt x="0"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3317874" y="1509050"/>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4524375" y="1506034"/>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Categorical</a:t>
          </a:r>
        </a:p>
      </dsp:txBody>
      <dsp:txXfrm>
        <a:off x="4524375" y="1506034"/>
        <a:ext cx="1809749" cy="1206499"/>
      </dsp:txXfrm>
    </dsp:sp>
    <dsp:sp modelId="{1AC472DA-DC50-427A-B9B6-8D4AF1A721C6}">
      <dsp:nvSpPr>
        <dsp:cNvPr id="0" name=""/>
        <dsp:cNvSpPr/>
      </dsp:nvSpPr>
      <dsp:spPr>
        <a:xfrm>
          <a:off x="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206499"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Binary</a:t>
          </a:r>
        </a:p>
      </dsp:txBody>
      <dsp:txXfrm>
        <a:off x="1206499" y="3092582"/>
        <a:ext cx="1809749" cy="1206499"/>
      </dsp:txXfrm>
    </dsp:sp>
    <dsp:sp modelId="{D85368BC-4140-4808-9EB8-986D185EC83E}">
      <dsp:nvSpPr>
        <dsp:cNvPr id="0" name=""/>
        <dsp:cNvSpPr/>
      </dsp:nvSpPr>
      <dsp:spPr>
        <a:xfrm>
          <a:off x="3317874"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4524375"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Nominal</a:t>
          </a:r>
        </a:p>
      </dsp:txBody>
      <dsp:txXfrm>
        <a:off x="4524375" y="3092582"/>
        <a:ext cx="1809749" cy="1206499"/>
      </dsp:txXfrm>
    </dsp:sp>
    <dsp:sp modelId="{3F43EA89-FA96-41DA-8746-DDC9B854BA79}">
      <dsp:nvSpPr>
        <dsp:cNvPr id="0" name=""/>
        <dsp:cNvSpPr/>
      </dsp:nvSpPr>
      <dsp:spPr>
        <a:xfrm>
          <a:off x="663575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7842250"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Ordinal</a:t>
          </a:r>
        </a:p>
      </dsp:txBody>
      <dsp:txXfrm>
        <a:off x="7842250" y="3092582"/>
        <a:ext cx="1809749" cy="1206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3783979" y="1424234"/>
          <a:ext cx="1910370" cy="437648"/>
        </a:xfrm>
        <a:custGeom>
          <a:avLst/>
          <a:gdLst/>
          <a:ahLst/>
          <a:cxnLst/>
          <a:rect l="0" t="0" r="0" b="0"/>
          <a:pathLst>
            <a:path>
              <a:moveTo>
                <a:pt x="0" y="0"/>
              </a:moveTo>
              <a:lnTo>
                <a:pt x="0" y="220560"/>
              </a:lnTo>
              <a:lnTo>
                <a:pt x="1910370" y="220560"/>
              </a:lnTo>
              <a:lnTo>
                <a:pt x="191037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1873609" y="1424234"/>
          <a:ext cx="1910370" cy="437648"/>
        </a:xfrm>
        <a:custGeom>
          <a:avLst/>
          <a:gdLst/>
          <a:ahLst/>
          <a:cxnLst/>
          <a:rect l="0" t="0" r="0" b="0"/>
          <a:pathLst>
            <a:path>
              <a:moveTo>
                <a:pt x="1910370" y="0"/>
              </a:moveTo>
              <a:lnTo>
                <a:pt x="1910370" y="220560"/>
              </a:lnTo>
              <a:lnTo>
                <a:pt x="0" y="220560"/>
              </a:lnTo>
              <a:lnTo>
                <a:pt x="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3089299" y="34874"/>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4478659" y="31400"/>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Quantitative</a:t>
          </a:r>
        </a:p>
      </dsp:txBody>
      <dsp:txXfrm>
        <a:off x="4478659" y="31400"/>
        <a:ext cx="2084040" cy="1389360"/>
      </dsp:txXfrm>
    </dsp:sp>
    <dsp:sp modelId="{67C8F230-14DA-4915-AC64-0BE854565119}">
      <dsp:nvSpPr>
        <dsp:cNvPr id="0" name=""/>
        <dsp:cNvSpPr/>
      </dsp:nvSpPr>
      <dsp:spPr>
        <a:xfrm>
          <a:off x="1178929"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2568289"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Discrete</a:t>
          </a:r>
        </a:p>
      </dsp:txBody>
      <dsp:txXfrm>
        <a:off x="2568289" y="1858409"/>
        <a:ext cx="2084040" cy="1389360"/>
      </dsp:txXfrm>
    </dsp:sp>
    <dsp:sp modelId="{F6FCE74B-C810-4F6D-AE26-0B5E51B1B26E}">
      <dsp:nvSpPr>
        <dsp:cNvPr id="0" name=""/>
        <dsp:cNvSpPr/>
      </dsp:nvSpPr>
      <dsp:spPr>
        <a:xfrm>
          <a:off x="4999670"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6389030"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Continuous</a:t>
          </a:r>
        </a:p>
      </dsp:txBody>
      <dsp:txXfrm>
        <a:off x="6389030" y="1858409"/>
        <a:ext cx="2084040" cy="138936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github.com/summerofgeorge/modal-python-da/blob/main/modal-python-big-picture.ipynb" TargetMode="External"/><Relationship Id="rId2" Type="http://schemas.openxmlformats.org/officeDocument/2006/relationships/slide" Target="../slides/slide193.xml"/><Relationship Id="rId1" Type="http://schemas.openxmlformats.org/officeDocument/2006/relationships/notesMaster" Target="../notesMasters/notesMaster1.xml"/><Relationship Id="rId4" Type="http://schemas.openxmlformats.org/officeDocument/2006/relationships/hyperlink" Target="http://www.seanlahman.com/baseball-archive/statistics/" TargetMode="Externa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plus is because we will be looking at closely pairing tools that do closely pairing work. </a:t>
            </a:r>
          </a:p>
        </p:txBody>
      </p:sp>
      <p:sp>
        <p:nvSpPr>
          <p:cNvPr id="4" name="Slide Number Placeholder 3"/>
          <p:cNvSpPr>
            <a:spLocks noGrp="1"/>
          </p:cNvSpPr>
          <p:nvPr>
            <p:ph type="sldNum" sz="quarter" idx="5"/>
          </p:nvPr>
        </p:nvSpPr>
        <p:spPr/>
        <p:txBody>
          <a:bodyPr/>
          <a:lstStyle/>
          <a:p>
            <a:fld id="{3BB66621-ADCC-4EF8-8003-B9D3E881DCD2}" type="slidenum">
              <a:rPr lang="en-US" smtClean="0"/>
              <a:t>1</a:t>
            </a:fld>
            <a:endParaRPr lang="en-US"/>
          </a:p>
        </p:txBody>
      </p:sp>
    </p:spTree>
    <p:extLst>
      <p:ext uri="{BB962C8B-B14F-4D97-AF65-F5344CB8AC3E}">
        <p14:creationId xmlns:p14="http://schemas.microsoft.com/office/powerpoint/2010/main" val="104489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107</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108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109</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110</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111</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112</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113</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114</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115</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116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118</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119</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120</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121</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122</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123</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124</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125</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126</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127</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128</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129</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130</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131</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132</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133</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134</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135</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136</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137</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138</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139</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140</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141</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142</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143</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144</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145</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146</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147</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148</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149</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150</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151</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152</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153</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154</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155</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156</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157</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158</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160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161</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162</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163</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165</a:t>
            </a:fld>
            <a:endParaRPr lang="en-US"/>
          </a:p>
        </p:txBody>
      </p:sp>
    </p:spTree>
    <p:extLst>
      <p:ext uri="{BB962C8B-B14F-4D97-AF65-F5344CB8AC3E}">
        <p14:creationId xmlns:p14="http://schemas.microsoft.com/office/powerpoint/2010/main" val="403752133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166</a:t>
            </a:fld>
            <a:endParaRPr lang="en-US"/>
          </a:p>
        </p:txBody>
      </p:sp>
    </p:spTree>
    <p:extLst>
      <p:ext uri="{BB962C8B-B14F-4D97-AF65-F5344CB8AC3E}">
        <p14:creationId xmlns:p14="http://schemas.microsoft.com/office/powerpoint/2010/main" val="271991639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PQ and the </a:t>
            </a:r>
            <a:r>
              <a:rPr lang="en-US" dirty="0" err="1"/>
              <a:t>Toolpak</a:t>
            </a:r>
            <a:r>
              <a:rPr lang="en-US" dirty="0"/>
              <a:t> can handle a lot. Otherwise Microsoft wouldn’t have build them. But at the same time Python can handle a lot otherwise that wouldn’t be under development. </a:t>
            </a:r>
          </a:p>
        </p:txBody>
      </p:sp>
      <p:sp>
        <p:nvSpPr>
          <p:cNvPr id="4" name="Slide Number Placeholder 3"/>
          <p:cNvSpPr>
            <a:spLocks noGrp="1"/>
          </p:cNvSpPr>
          <p:nvPr>
            <p:ph type="sldNum" sz="quarter" idx="5"/>
          </p:nvPr>
        </p:nvSpPr>
        <p:spPr/>
        <p:txBody>
          <a:bodyPr/>
          <a:lstStyle/>
          <a:p>
            <a:fld id="{3BB66621-ADCC-4EF8-8003-B9D3E881DCD2}" type="slidenum">
              <a:rPr lang="en-US" smtClean="0"/>
              <a:t>167</a:t>
            </a:fld>
            <a:endParaRPr lang="en-US"/>
          </a:p>
        </p:txBody>
      </p:sp>
    </p:spTree>
    <p:extLst>
      <p:ext uri="{BB962C8B-B14F-4D97-AF65-F5344CB8AC3E}">
        <p14:creationId xmlns:p14="http://schemas.microsoft.com/office/powerpoint/2010/main" val="11889431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168</a:t>
            </a:fld>
            <a:endParaRPr lang="en-US"/>
          </a:p>
        </p:txBody>
      </p:sp>
    </p:spTree>
    <p:extLst>
      <p:ext uri="{BB962C8B-B14F-4D97-AF65-F5344CB8AC3E}">
        <p14:creationId xmlns:p14="http://schemas.microsoft.com/office/powerpoint/2010/main" val="702680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169</a:t>
            </a:fld>
            <a:endParaRPr lang="en-US"/>
          </a:p>
        </p:txBody>
      </p:sp>
    </p:spTree>
    <p:extLst>
      <p:ext uri="{BB962C8B-B14F-4D97-AF65-F5344CB8AC3E}">
        <p14:creationId xmlns:p14="http://schemas.microsoft.com/office/powerpoint/2010/main" val="149924461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170</a:t>
            </a:fld>
            <a:endParaRPr lang="en-US"/>
          </a:p>
        </p:txBody>
      </p:sp>
    </p:spTree>
    <p:extLst>
      <p:ext uri="{BB962C8B-B14F-4D97-AF65-F5344CB8AC3E}">
        <p14:creationId xmlns:p14="http://schemas.microsoft.com/office/powerpoint/2010/main" val="3657559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171</a:t>
            </a:fld>
            <a:endParaRPr lang="en-US"/>
          </a:p>
        </p:txBody>
      </p:sp>
    </p:spTree>
    <p:extLst>
      <p:ext uri="{BB962C8B-B14F-4D97-AF65-F5344CB8AC3E}">
        <p14:creationId xmlns:p14="http://schemas.microsoft.com/office/powerpoint/2010/main" val="38950987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172</a:t>
            </a:fld>
            <a:endParaRPr lang="en-US"/>
          </a:p>
        </p:txBody>
      </p:sp>
    </p:spTree>
    <p:extLst>
      <p:ext uri="{BB962C8B-B14F-4D97-AF65-F5344CB8AC3E}">
        <p14:creationId xmlns:p14="http://schemas.microsoft.com/office/powerpoint/2010/main" val="12493082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173</a:t>
            </a:fld>
            <a:endParaRPr lang="en-US"/>
          </a:p>
        </p:txBody>
      </p:sp>
    </p:spTree>
    <p:extLst>
      <p:ext uri="{BB962C8B-B14F-4D97-AF65-F5344CB8AC3E}">
        <p14:creationId xmlns:p14="http://schemas.microsoft.com/office/powerpoint/2010/main" val="197118907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174</a:t>
            </a:fld>
            <a:endParaRPr lang="en-US"/>
          </a:p>
        </p:txBody>
      </p:sp>
    </p:spTree>
    <p:extLst>
      <p:ext uri="{BB962C8B-B14F-4D97-AF65-F5344CB8AC3E}">
        <p14:creationId xmlns:p14="http://schemas.microsoft.com/office/powerpoint/2010/main" val="193455973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175</a:t>
            </a:fld>
            <a:endParaRPr lang="en-US"/>
          </a:p>
        </p:txBody>
      </p:sp>
    </p:spTree>
    <p:extLst>
      <p:ext uri="{BB962C8B-B14F-4D97-AF65-F5344CB8AC3E}">
        <p14:creationId xmlns:p14="http://schemas.microsoft.com/office/powerpoint/2010/main" val="364477725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176</a:t>
            </a:fld>
            <a:endParaRPr lang="en-US"/>
          </a:p>
        </p:txBody>
      </p:sp>
    </p:spTree>
    <p:extLst>
      <p:ext uri="{BB962C8B-B14F-4D97-AF65-F5344CB8AC3E}">
        <p14:creationId xmlns:p14="http://schemas.microsoft.com/office/powerpoint/2010/main" val="24861676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177</a:t>
            </a:fld>
            <a:endParaRPr lang="en-US"/>
          </a:p>
        </p:txBody>
      </p:sp>
    </p:spTree>
    <p:extLst>
      <p:ext uri="{BB962C8B-B14F-4D97-AF65-F5344CB8AC3E}">
        <p14:creationId xmlns:p14="http://schemas.microsoft.com/office/powerpoint/2010/main" val="249201351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178</a:t>
            </a:fld>
            <a:endParaRPr lang="en-US"/>
          </a:p>
        </p:txBody>
      </p:sp>
    </p:spTree>
    <p:extLst>
      <p:ext uri="{BB962C8B-B14F-4D97-AF65-F5344CB8AC3E}">
        <p14:creationId xmlns:p14="http://schemas.microsoft.com/office/powerpoint/2010/main" val="3003480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179</a:t>
            </a:fld>
            <a:endParaRPr lang="en-US"/>
          </a:p>
        </p:txBody>
      </p:sp>
    </p:spTree>
    <p:extLst>
      <p:ext uri="{BB962C8B-B14F-4D97-AF65-F5344CB8AC3E}">
        <p14:creationId xmlns:p14="http://schemas.microsoft.com/office/powerpoint/2010/main" val="157805528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180</a:t>
            </a:fld>
            <a:endParaRPr lang="en-US"/>
          </a:p>
        </p:txBody>
      </p:sp>
    </p:spTree>
    <p:extLst>
      <p:ext uri="{BB962C8B-B14F-4D97-AF65-F5344CB8AC3E}">
        <p14:creationId xmlns:p14="http://schemas.microsoft.com/office/powerpoint/2010/main" val="260176675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181</a:t>
            </a:fld>
            <a:endParaRPr lang="en-US"/>
          </a:p>
        </p:txBody>
      </p:sp>
    </p:spTree>
    <p:extLst>
      <p:ext uri="{BB962C8B-B14F-4D97-AF65-F5344CB8AC3E}">
        <p14:creationId xmlns:p14="http://schemas.microsoft.com/office/powerpoint/2010/main" val="31454420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182</a:t>
            </a:fld>
            <a:endParaRPr lang="en-US"/>
          </a:p>
        </p:txBody>
      </p:sp>
    </p:spTree>
    <p:extLst>
      <p:ext uri="{BB962C8B-B14F-4D97-AF65-F5344CB8AC3E}">
        <p14:creationId xmlns:p14="http://schemas.microsoft.com/office/powerpoint/2010/main" val="115545011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183</a:t>
            </a:fld>
            <a:endParaRPr lang="en-US"/>
          </a:p>
        </p:txBody>
      </p:sp>
    </p:spTree>
    <p:extLst>
      <p:ext uri="{BB962C8B-B14F-4D97-AF65-F5344CB8AC3E}">
        <p14:creationId xmlns:p14="http://schemas.microsoft.com/office/powerpoint/2010/main" val="197622876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184</a:t>
            </a:fld>
            <a:endParaRPr lang="en-US"/>
          </a:p>
        </p:txBody>
      </p:sp>
    </p:spTree>
    <p:extLst>
      <p:ext uri="{BB962C8B-B14F-4D97-AF65-F5344CB8AC3E}">
        <p14:creationId xmlns:p14="http://schemas.microsoft.com/office/powerpoint/2010/main" val="33021077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185</a:t>
            </a:fld>
            <a:endParaRPr lang="en-US"/>
          </a:p>
        </p:txBody>
      </p:sp>
    </p:spTree>
    <p:extLst>
      <p:ext uri="{BB962C8B-B14F-4D97-AF65-F5344CB8AC3E}">
        <p14:creationId xmlns:p14="http://schemas.microsoft.com/office/powerpoint/2010/main" val="5922865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186</a:t>
            </a:fld>
            <a:endParaRPr lang="en-US"/>
          </a:p>
        </p:txBody>
      </p:sp>
    </p:spTree>
    <p:extLst>
      <p:ext uri="{BB962C8B-B14F-4D97-AF65-F5344CB8AC3E}">
        <p14:creationId xmlns:p14="http://schemas.microsoft.com/office/powerpoint/2010/main" val="13719243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187</a:t>
            </a:fld>
            <a:endParaRPr lang="en-US"/>
          </a:p>
        </p:txBody>
      </p:sp>
    </p:spTree>
    <p:extLst>
      <p:ext uri="{BB962C8B-B14F-4D97-AF65-F5344CB8AC3E}">
        <p14:creationId xmlns:p14="http://schemas.microsoft.com/office/powerpoint/2010/main" val="60730097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188</a:t>
            </a:fld>
            <a:endParaRPr lang="en-US"/>
          </a:p>
        </p:txBody>
      </p:sp>
    </p:spTree>
    <p:extLst>
      <p:ext uri="{BB962C8B-B14F-4D97-AF65-F5344CB8AC3E}">
        <p14:creationId xmlns:p14="http://schemas.microsoft.com/office/powerpoint/2010/main" val="1438720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189</a:t>
            </a:fld>
            <a:endParaRPr lang="en-US"/>
          </a:p>
        </p:txBody>
      </p:sp>
    </p:spTree>
    <p:extLst>
      <p:ext uri="{BB962C8B-B14F-4D97-AF65-F5344CB8AC3E}">
        <p14:creationId xmlns:p14="http://schemas.microsoft.com/office/powerpoint/2010/main" val="34551258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190</a:t>
            </a:fld>
            <a:endParaRPr lang="en-US"/>
          </a:p>
        </p:txBody>
      </p:sp>
    </p:spTree>
    <p:extLst>
      <p:ext uri="{BB962C8B-B14F-4D97-AF65-F5344CB8AC3E}">
        <p14:creationId xmlns:p14="http://schemas.microsoft.com/office/powerpoint/2010/main" val="20260774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191</a:t>
            </a:fld>
            <a:endParaRPr lang="en-US"/>
          </a:p>
        </p:txBody>
      </p:sp>
    </p:spTree>
    <p:extLst>
      <p:ext uri="{BB962C8B-B14F-4D97-AF65-F5344CB8AC3E}">
        <p14:creationId xmlns:p14="http://schemas.microsoft.com/office/powerpoint/2010/main" val="130994700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1c8bb1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1c8bb1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highlight>
                  <a:schemeClr val="accent4"/>
                </a:highlight>
              </a:rPr>
              <a:t>Start by: 9:35</a:t>
            </a:r>
            <a:endParaRPr>
              <a:highlight>
                <a:schemeClr val="accent4"/>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Link to notebook: </a:t>
            </a:r>
            <a:r>
              <a:rPr lang="en" u="sng">
                <a:solidFill>
                  <a:schemeClr val="hlink"/>
                </a:solidFill>
                <a:hlinkClick r:id="rId3"/>
              </a:rPr>
              <a:t>https://github.com/summerofgeorge/modal-python-da/blob/main/modal-python-big-picture.ipynb</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in data from </a:t>
            </a:r>
            <a:r>
              <a:rPr lang="en" u="sng">
                <a:solidFill>
                  <a:schemeClr val="hlink"/>
                </a:solidFill>
                <a:hlinkClick r:id="rId4"/>
              </a:rPr>
              <a:t>Sean Lahman’s baseball database</a:t>
            </a:r>
            <a:endParaRPr/>
          </a:p>
          <a:p>
            <a:pPr marL="0" lvl="0" indent="0" algn="l" rtl="0">
              <a:spcBef>
                <a:spcPts val="0"/>
              </a:spcBef>
              <a:spcAft>
                <a:spcPts val="0"/>
              </a:spcAft>
              <a:buClr>
                <a:schemeClr val="dk1"/>
              </a:buClr>
              <a:buSzPts val="1100"/>
              <a:buFont typeface="Arial"/>
              <a:buNone/>
            </a:pPr>
            <a:r>
              <a:rPr lang="en"/>
              <a:t>Visualize and explore records – what does this data look like? What can it tell us? What do we need to do to get it clean? </a:t>
            </a:r>
            <a:endParaRPr/>
          </a:p>
          <a:p>
            <a:pPr marL="0" lvl="0" indent="0" algn="l" rtl="0">
              <a:spcBef>
                <a:spcPts val="0"/>
              </a:spcBef>
              <a:spcAft>
                <a:spcPts val="0"/>
              </a:spcAft>
              <a:buClr>
                <a:schemeClr val="dk1"/>
              </a:buClr>
              <a:buSzPts val="1100"/>
              <a:buFont typeface="Arial"/>
              <a:buNone/>
            </a:pPr>
            <a:r>
              <a:rPr lang="en"/>
              <a:t>Salary analysis: Do higher payrolls attract larger crowds? </a:t>
            </a:r>
            <a:endParaRPr/>
          </a:p>
          <a:p>
            <a:pPr marL="0" lvl="0" indent="0" algn="l" rtl="0">
              <a:spcBef>
                <a:spcPts val="0"/>
              </a:spcBef>
              <a:spcAft>
                <a:spcPts val="0"/>
              </a:spcAft>
              <a:buNone/>
            </a:pPr>
            <a:r>
              <a:rPr lang="en"/>
              <a:t>Produce presentation-worthy Excel summary workbook from Python</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194</a:t>
            </a:fld>
            <a:endParaRPr lang="en-US"/>
          </a:p>
        </p:txBody>
      </p:sp>
    </p:spTree>
    <p:extLst>
      <p:ext uri="{BB962C8B-B14F-4D97-AF65-F5344CB8AC3E}">
        <p14:creationId xmlns:p14="http://schemas.microsoft.com/office/powerpoint/2010/main" val="290508412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196</a:t>
            </a:fld>
            <a:endParaRPr lang="en-US"/>
          </a:p>
        </p:txBody>
      </p:sp>
    </p:spTree>
    <p:extLst>
      <p:ext uri="{BB962C8B-B14F-4D97-AF65-F5344CB8AC3E}">
        <p14:creationId xmlns:p14="http://schemas.microsoft.com/office/powerpoint/2010/main" val="108209227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197</a:t>
            </a:fld>
            <a:endParaRPr lang="en-US"/>
          </a:p>
        </p:txBody>
      </p:sp>
    </p:spTree>
    <p:extLst>
      <p:ext uri="{BB962C8B-B14F-4D97-AF65-F5344CB8AC3E}">
        <p14:creationId xmlns:p14="http://schemas.microsoft.com/office/powerpoint/2010/main" val="128930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200</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201</a:t>
            </a:fld>
            <a:endParaRPr lang="en-US"/>
          </a:p>
        </p:txBody>
      </p:sp>
    </p:spTree>
    <p:extLst>
      <p:ext uri="{BB962C8B-B14F-4D97-AF65-F5344CB8AC3E}">
        <p14:creationId xmlns:p14="http://schemas.microsoft.com/office/powerpoint/2010/main" val="386019971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202</a:t>
            </a:fld>
            <a:endParaRPr lang="en-US"/>
          </a:p>
        </p:txBody>
      </p:sp>
    </p:spTree>
    <p:extLst>
      <p:ext uri="{BB962C8B-B14F-4D97-AF65-F5344CB8AC3E}">
        <p14:creationId xmlns:p14="http://schemas.microsoft.com/office/powerpoint/2010/main" val="1787498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440613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203</a:t>
            </a:fld>
            <a:endParaRPr lang="en-US"/>
          </a:p>
        </p:txBody>
      </p:sp>
    </p:spTree>
    <p:extLst>
      <p:ext uri="{BB962C8B-B14F-4D97-AF65-F5344CB8AC3E}">
        <p14:creationId xmlns:p14="http://schemas.microsoft.com/office/powerpoint/2010/main" val="257170140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a:p>
            <a:endParaRPr lang="en-US" dirty="0"/>
          </a:p>
          <a:p>
            <a:r>
              <a:rPr lang="en-US" dirty="0"/>
              <a:t>Now when we plot our variables, we are going to always plot the </a:t>
            </a:r>
            <a:r>
              <a:rPr lang="en-US" i="1" dirty="0"/>
              <a:t>independent variable </a:t>
            </a:r>
            <a:r>
              <a:rPr lang="en-US" i="0" dirty="0"/>
              <a:t>on the left and the </a:t>
            </a:r>
            <a:r>
              <a:rPr lang="en-US" i="1" dirty="0"/>
              <a:t>dependent </a:t>
            </a:r>
            <a:r>
              <a:rPr lang="en-US" i="0" dirty="0"/>
              <a:t>on the right. Are you familiar with this concept? Let’s do the plotting and then come back to the importance here.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204</a:t>
            </a:fld>
            <a:endParaRPr lang="en-US"/>
          </a:p>
        </p:txBody>
      </p:sp>
    </p:spTree>
    <p:extLst>
      <p:ext uri="{BB962C8B-B14F-4D97-AF65-F5344CB8AC3E}">
        <p14:creationId xmlns:p14="http://schemas.microsoft.com/office/powerpoint/2010/main" val="40656590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classic example of independent versus dependent variables is watering and plant growth. Our independent variable comes first, this is the thing controlled by the researcher, and does not affect the phenomenon of interest. So watering is our independent variable, it’s what we do to observe the results on plant growth.</a:t>
            </a:r>
          </a:p>
          <a:p>
            <a:endParaRPr lang="en-US" dirty="0"/>
          </a:p>
          <a:p>
            <a:r>
              <a:rPr lang="en-US" dirty="0"/>
              <a:t>Our hypothesis then would be that there is no effect of watering on plant growth – that’s our null. So that means our dependent variable </a:t>
            </a:r>
            <a:r>
              <a:rPr lang="en-US" i="1" dirty="0"/>
              <a:t>is </a:t>
            </a:r>
            <a:r>
              <a:rPr lang="en-US" i="0" dirty="0"/>
              <a:t>affected by the independent variable. That is how these work.</a:t>
            </a:r>
            <a:br>
              <a:rPr lang="en-US" i="0" dirty="0"/>
            </a:br>
            <a:br>
              <a:rPr lang="en-US" i="0" dirty="0"/>
            </a:br>
            <a:r>
              <a:rPr lang="en-US" i="0" dirty="0"/>
              <a:t>This is going to become very important here in a bit when we get into regression.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205</a:t>
            </a:fld>
            <a:endParaRPr lang="en-US"/>
          </a:p>
        </p:txBody>
      </p:sp>
    </p:spTree>
    <p:extLst>
      <p:ext uri="{BB962C8B-B14F-4D97-AF65-F5344CB8AC3E}">
        <p14:creationId xmlns:p14="http://schemas.microsoft.com/office/powerpoint/2010/main" val="3104678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206</a:t>
            </a:fld>
            <a:endParaRPr lang="en-US"/>
          </a:p>
        </p:txBody>
      </p:sp>
    </p:spTree>
    <p:extLst>
      <p:ext uri="{BB962C8B-B14F-4D97-AF65-F5344CB8AC3E}">
        <p14:creationId xmlns:p14="http://schemas.microsoft.com/office/powerpoint/2010/main" val="8000854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207</a:t>
            </a:fld>
            <a:endParaRPr lang="en-US"/>
          </a:p>
        </p:txBody>
      </p:sp>
    </p:spTree>
    <p:extLst>
      <p:ext uri="{BB962C8B-B14F-4D97-AF65-F5344CB8AC3E}">
        <p14:creationId xmlns:p14="http://schemas.microsoft.com/office/powerpoint/2010/main" val="2767725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208</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209</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210</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211</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212</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213</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214</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215</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dataset for this one, just think it through. </a:t>
            </a:r>
          </a:p>
        </p:txBody>
      </p:sp>
      <p:sp>
        <p:nvSpPr>
          <p:cNvPr id="4" name="Slide Number Placeholder 3"/>
          <p:cNvSpPr>
            <a:spLocks noGrp="1"/>
          </p:cNvSpPr>
          <p:nvPr>
            <p:ph type="sldNum" sz="quarter" idx="5"/>
          </p:nvPr>
        </p:nvSpPr>
        <p:spPr/>
        <p:txBody>
          <a:bodyPr/>
          <a:lstStyle/>
          <a:p>
            <a:fld id="{FFB500C5-13F7-48FC-8160-C29AECF6C602}" type="slidenum">
              <a:rPr lang="en-US" smtClean="0"/>
              <a:t>216</a:t>
            </a:fld>
            <a:endParaRPr lang="en-US"/>
          </a:p>
        </p:txBody>
      </p:sp>
    </p:spTree>
    <p:extLst>
      <p:ext uri="{BB962C8B-B14F-4D97-AF65-F5344CB8AC3E}">
        <p14:creationId xmlns:p14="http://schemas.microsoft.com/office/powerpoint/2010/main" val="148347751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important not to misattribute causality. Remember that our independent variable is unaffected by the experiment and our dependent variable is affected by our independent variable. It sounds like ice cream and shark attacks fit that pattern. Ice cream consumption up, shark attacks up.</a:t>
            </a:r>
            <a:br>
              <a:rPr lang="en-US" dirty="0"/>
            </a:br>
            <a:br>
              <a:rPr lang="en-US" dirty="0"/>
            </a:br>
            <a:r>
              <a:rPr lang="en-US" dirty="0"/>
              <a:t>But does increased ice cream really lead to increase shark attacks, or are </a:t>
            </a:r>
            <a:r>
              <a:rPr lang="en-US" i="1" dirty="0"/>
              <a:t>both </a:t>
            </a:r>
            <a:r>
              <a:rPr lang="en-US" i="0" dirty="0"/>
              <a:t>influenced by rising temps?</a:t>
            </a:r>
            <a:br>
              <a:rPr lang="en-US" i="0" dirty="0"/>
            </a:br>
            <a:br>
              <a:rPr lang="en-US" i="0" dirty="0"/>
            </a:br>
            <a:r>
              <a:rPr lang="en-US" i="0" dirty="0"/>
              <a:t>This is called a </a:t>
            </a:r>
            <a:r>
              <a:rPr lang="en-US" i="1" dirty="0"/>
              <a:t>confounding </a:t>
            </a:r>
            <a:r>
              <a:rPr lang="en-US" i="0" dirty="0"/>
              <a:t>relationship, where it turns out </a:t>
            </a:r>
            <a:r>
              <a:rPr lang="en-US" i="1" dirty="0"/>
              <a:t>each </a:t>
            </a:r>
            <a:r>
              <a:rPr lang="en-US" i="0" dirty="0"/>
              <a:t>are dependent variables of the same IV, but we think it’s an IV/DV relationship.</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217</a:t>
            </a:fld>
            <a:endParaRPr lang="en-US"/>
          </a:p>
        </p:txBody>
      </p:sp>
    </p:spTree>
    <p:extLst>
      <p:ext uri="{BB962C8B-B14F-4D97-AF65-F5344CB8AC3E}">
        <p14:creationId xmlns:p14="http://schemas.microsoft.com/office/powerpoint/2010/main" val="2681063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218</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practice interpreting R-square.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219</a:t>
            </a:fld>
            <a:endParaRPr lang="en-US"/>
          </a:p>
        </p:txBody>
      </p:sp>
    </p:spTree>
    <p:extLst>
      <p:ext uri="{BB962C8B-B14F-4D97-AF65-F5344CB8AC3E}">
        <p14:creationId xmlns:p14="http://schemas.microsoft.com/office/powerpoint/2010/main" val="46734895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r-square tells us what % of the variability in Y is explained by X. </a:t>
            </a:r>
          </a:p>
        </p:txBody>
      </p:sp>
      <p:sp>
        <p:nvSpPr>
          <p:cNvPr id="4" name="Slide Number Placeholder 3"/>
          <p:cNvSpPr>
            <a:spLocks noGrp="1"/>
          </p:cNvSpPr>
          <p:nvPr>
            <p:ph type="sldNum" sz="quarter" idx="5"/>
          </p:nvPr>
        </p:nvSpPr>
        <p:spPr/>
        <p:txBody>
          <a:bodyPr/>
          <a:lstStyle/>
          <a:p>
            <a:fld id="{FFB500C5-13F7-48FC-8160-C29AECF6C602}" type="slidenum">
              <a:rPr lang="en-US" smtClean="0"/>
              <a:t>220</a:t>
            </a:fld>
            <a:endParaRPr lang="en-US"/>
          </a:p>
        </p:txBody>
      </p:sp>
    </p:spTree>
    <p:extLst>
      <p:ext uri="{BB962C8B-B14F-4D97-AF65-F5344CB8AC3E}">
        <p14:creationId xmlns:p14="http://schemas.microsoft.com/office/powerpoint/2010/main" val="334804699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221</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222</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223</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224</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terms of engagement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doesn’t have to be 3, but something fun. Also let me know what you are hoping to get out of the workshop.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10636156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39422759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92</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93</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94</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95</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this is your time I want to reward you for that. I was an econ major so I understand opportunity cost.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3968946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96</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97</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98</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99</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100</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101</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102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104</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105</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106</a:t>
            </a:fld>
            <a:endParaRPr lang="en-US"/>
          </a:p>
        </p:txBody>
      </p:sp>
    </p:spTree>
    <p:extLst>
      <p:ext uri="{BB962C8B-B14F-4D97-AF65-F5344CB8AC3E}">
        <p14:creationId xmlns:p14="http://schemas.microsoft.com/office/powerpoint/2010/main" val="2172683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hyperlink" Target="https://www.katemarshallmaths.com/chapter-3-bell-shaped-distribution.html"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hyperlink" Target="https://www.katemarshallmaths.com/chapter-3-bell-shaped-distribution.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14.png"/></Relationships>
</file>

<file path=ppt/slides/_rels/slide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1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1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77.emf"/><Relationship Id="rId5" Type="http://schemas.openxmlformats.org/officeDocument/2006/relationships/image" Target="../media/image76.jpeg"/><Relationship Id="rId4" Type="http://schemas.openxmlformats.org/officeDocument/2006/relationships/image" Target="../media/image75.jpeg"/></Relationships>
</file>

<file path=ppt/slides/_rels/slide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79.png"/></Relationships>
</file>

<file path=ppt/slides/_rels/slide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1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hyperlink" Target="https://swiy.co/mv-python"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16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hyperlink" Target="https://gist.github.com/summerofgeorge/cb214a5c350c378b2107c5cc6385e73f" TargetMode="External"/><Relationship Id="rId2" Type="http://schemas.openxmlformats.org/officeDocument/2006/relationships/notesSlide" Target="../notesSlides/notesSlide159.xml"/><Relationship Id="rId1" Type="http://schemas.openxmlformats.org/officeDocument/2006/relationships/slideLayout" Target="../slideLayouts/slideLayout1.xml"/><Relationship Id="rId6" Type="http://schemas.openxmlformats.org/officeDocument/2006/relationships/hyperlink" Target="https://www.mrexcel.com/board/threads/excel-2010-plot-lines-between-multiple-ordered-pairs.726760/"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0.png"/></Relationships>
</file>

<file path=ppt/slides/_rels/slide16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png"/><Relationship Id="rId7" Type="http://schemas.openxmlformats.org/officeDocument/2006/relationships/hyperlink" Target="https://gist.github.com/summerofgeorge/59642030a112b90d5b04bebf77f53ddd" TargetMode="External"/><Relationship Id="rId2" Type="http://schemas.openxmlformats.org/officeDocument/2006/relationships/notesSlide" Target="../notesSlides/notesSlide160.xml"/><Relationship Id="rId1" Type="http://schemas.openxmlformats.org/officeDocument/2006/relationships/slideLayout" Target="../slideLayouts/slideLayout1.xml"/><Relationship Id="rId6" Type="http://schemas.openxmlformats.org/officeDocument/2006/relationships/hyperlink" Target="https://datacornering.com/how-to-create-group-index-with-power-query-or-r/"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hyperlink" Target="https://giphy.com/gifs/mythbusters-gif-qVuWpc7MxvGz6"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png"/><Relationship Id="rId7" Type="http://schemas.openxmlformats.org/officeDocument/2006/relationships/hyperlink" Target="https://gist.github.com/summerofgeorge/a53be111c3d2b4da5ffaf0d732f3bb53" TargetMode="External"/><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hyperlink" Target="https://stackoverflow.com/questions/37446950/powerbi-time-lag-calculation-in-dates-using-query-editor"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4.png"/></Relationships>
</file>

<file path=ppt/slides/_rels/slide17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hyperlink" Target="https://gist.github.com/summerofgeorge/23202b54454af7518dd9fe5c3baec7dc" TargetMode="External"/><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hyperlink" Target="https://docs.microsoft.com/en-us/power-query/data-profiling-tools"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6.png"/></Relationships>
</file>

<file path=ppt/slides/_rels/slide17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png"/><Relationship Id="rId7" Type="http://schemas.openxmlformats.org/officeDocument/2006/relationships/hyperlink" Target="https://gist.github.com/summerofgeorge/631ad40ef849886aee6840a497088aa7" TargetMode="External"/><Relationship Id="rId2" Type="http://schemas.openxmlformats.org/officeDocument/2006/relationships/notesSlide" Target="../notesSlides/notesSlide163.xml"/><Relationship Id="rId1" Type="http://schemas.openxmlformats.org/officeDocument/2006/relationships/slideLayout" Target="../slideLayouts/slideLayout1.xml"/><Relationship Id="rId6" Type="http://schemas.openxmlformats.org/officeDocument/2006/relationships/hyperlink" Target="https://chandoo.org/wp/power-query-random-sample/" TargetMode="External"/><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8.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9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hyperlink" Target="https://www.redhat.com/en/topics/open-source/what-is-open-source" TargetMode="External"/></Relationships>
</file>

<file path=ppt/slides/_rels/slide17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168.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3.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112.jpg"/><Relationship Id="rId5" Type="http://schemas.openxmlformats.org/officeDocument/2006/relationships/image" Target="../media/image111.png"/><Relationship Id="rId4" Type="http://schemas.openxmlformats.org/officeDocument/2006/relationships/image" Target="../media/image1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3.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swiy.co/mv-downl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8.sv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s>
</file>

<file path=ppt/slides/_rels/slide2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5.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2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8.xml"/><Relationship Id="rId1" Type="http://schemas.openxmlformats.org/officeDocument/2006/relationships/slideLayout" Target="../slideLayouts/slideLayout7.xml"/><Relationship Id="rId4" Type="http://schemas.openxmlformats.org/officeDocument/2006/relationships/image" Target="../media/image1170.png"/></Relationships>
</file>

<file path=ppt/slides/_rels/slide2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9.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2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24.jpeg"/><Relationship Id="rId5" Type="http://schemas.openxmlformats.org/officeDocument/2006/relationships/image" Target="../media/image123.png"/><Relationship Id="rId4" Type="http://schemas.openxmlformats.org/officeDocument/2006/relationships/image" Target="../media/image1200.png"/></Relationships>
</file>

<file path=ppt/slides/_rels/slide2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png"/><Relationship Id="rId7" Type="http://schemas.openxmlformats.org/officeDocument/2006/relationships/image" Target="../media/image128.sv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 Id="rId9" Type="http://schemas.openxmlformats.org/officeDocument/2006/relationships/image" Target="../media/image130.svg"/></Relationships>
</file>

<file path=ppt/slides/_rels/slide2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6.png"/></Relationships>
</file>

<file path=ppt/slides/_rels/slide2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8.xml"/><Relationship Id="rId1" Type="http://schemas.openxmlformats.org/officeDocument/2006/relationships/slideLayout" Target="../slideLayouts/slideLayout7.xml"/><Relationship Id="rId4" Type="http://schemas.openxmlformats.org/officeDocument/2006/relationships/image" Target="../media/image1290.png"/></Relationships>
</file>

<file path=ppt/slides/_rels/slide2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1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31.emf"/><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3.emf"/><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38.gif"/><Relationship Id="rId4" Type="http://schemas.openxmlformats.org/officeDocument/2006/relationships/hyperlink" Target="https://github.com/gadenbuie/tidyexplain#mutating-joi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39.gif"/><Relationship Id="rId4" Type="http://schemas.openxmlformats.org/officeDocument/2006/relationships/hyperlink" Target="https://github.com/gadenbuie/tidyexplain#mutating-join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48.png"/><Relationship Id="rId5" Type="http://schemas.openxmlformats.org/officeDocument/2006/relationships/diagramLayout" Target="../diagrams/layout2.xml"/><Relationship Id="rId10" Type="http://schemas.openxmlformats.org/officeDocument/2006/relationships/image" Target="../media/image47.jpeg"/><Relationship Id="rId4" Type="http://schemas.openxmlformats.org/officeDocument/2006/relationships/diagramData" Target="../diagrams/data2.xml"/><Relationship Id="rId9" Type="http://schemas.openxmlformats.org/officeDocument/2006/relationships/image" Target="../media/image46.png"/></Relationships>
</file>

<file path=ppt/slides/_rels/slide9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50.jpeg"/><Relationship Id="rId4" Type="http://schemas.openxmlformats.org/officeDocument/2006/relationships/diagramData" Target="../diagrams/data3.xml"/><Relationship Id="rId9" Type="http://schemas.openxmlformats.org/officeDocument/2006/relationships/image" Target="../media/image49.jpeg"/></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9E5CDC06-E612-D8CB-A24C-73577B6877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84881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a:p>
            <a:pPr marL="535967" lvl="1" indent="-304815">
              <a:buFont typeface="Arial" panose="020B0604020202020204" pitchFamily="34" charset="0"/>
              <a:buChar char="•"/>
            </a:pPr>
            <a:r>
              <a:rPr lang="en-US" sz="24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Gidole" panose="020B0604020202020204"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Gidole" panose="020B0604020202020204"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nvGraphicFramePr>
        <p:xfrm>
          <a:off x="6502400" y="3784600"/>
          <a:ext cx="3725334" cy="1463040"/>
        </p:xfrm>
        <a:graphic>
          <a:graphicData uri="http://schemas.openxmlformats.org/drawingml/2006/table">
            <a:tbl>
              <a:tblPr firstRow="1" bandRow="1">
                <a:tableStyleId>{72833802-FEF1-4C79-8D5D-14CF1EAF98D9}</a:tableStyleId>
              </a:tblPr>
              <a:tblGrid>
                <a:gridCol w="1862667">
                  <a:extLst>
                    <a:ext uri="{9D8B030D-6E8A-4147-A177-3AD203B41FA5}">
                      <a16:colId xmlns:a16="http://schemas.microsoft.com/office/drawing/2014/main" val="43855384"/>
                    </a:ext>
                  </a:extLst>
                </a:gridCol>
                <a:gridCol w="1862667">
                  <a:extLst>
                    <a:ext uri="{9D8B030D-6E8A-4147-A177-3AD203B41FA5}">
                      <a16:colId xmlns:a16="http://schemas.microsoft.com/office/drawing/2014/main" val="2374285025"/>
                    </a:ext>
                  </a:extLst>
                </a:gridCol>
              </a:tblGrid>
              <a:tr h="365760">
                <a:tc>
                  <a:txBody>
                    <a:bodyPr/>
                    <a:lstStyle/>
                    <a:p>
                      <a:r>
                        <a:rPr lang="en-US" sz="2000" dirty="0">
                          <a:latin typeface="Gidole" panose="020B0604020202020204" charset="0"/>
                        </a:rPr>
                        <a:t>Statistic</a:t>
                      </a:r>
                    </a:p>
                  </a:txBody>
                  <a:tcPr marL="60960" marR="60960" marT="30480" marB="30480">
                    <a:solidFill>
                      <a:srgbClr val="CF3338"/>
                    </a:solidFill>
                  </a:tcPr>
                </a:tc>
                <a:tc>
                  <a:txBody>
                    <a:bodyPr/>
                    <a:lstStyle/>
                    <a:p>
                      <a:r>
                        <a:rPr lang="en-US" sz="2000" dirty="0">
                          <a:latin typeface="Gidole" panose="020B0604020202020204" charset="0"/>
                        </a:rPr>
                        <a:t>Value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Mean</a:t>
                      </a:r>
                    </a:p>
                  </a:txBody>
                  <a:tcPr marL="60960" marR="60960" marT="30480" marB="30480"/>
                </a:tc>
                <a:tc>
                  <a:txBody>
                    <a:bodyPr/>
                    <a:lstStyle/>
                    <a:p>
                      <a:r>
                        <a:rPr lang="en-US" sz="2000" dirty="0">
                          <a:latin typeface="Gidole" panose="020B0604020202020204" charset="0"/>
                          <a:ea typeface="Roboto Mono" pitchFamily="2" charset="0"/>
                        </a:rPr>
                        <a:t>$34</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Median</a:t>
                      </a:r>
                    </a:p>
                  </a:txBody>
                  <a:tcPr marL="60960" marR="60960" marT="30480" marB="30480"/>
                </a:tc>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Mode</a:t>
                      </a:r>
                    </a:p>
                  </a:txBody>
                  <a:tcPr marL="60960" marR="60960" marT="30480" marB="30480"/>
                </a:tc>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7416800" cy="2308324"/>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Variability: how spread is the variable from the center?</a:t>
            </a:r>
          </a:p>
          <a:p>
            <a:pPr marL="800140" lvl="2" indent="-190510">
              <a:buFont typeface="Arial" panose="020B0604020202020204" pitchFamily="34" charset="0"/>
              <a:buChar char="•"/>
            </a:pPr>
            <a:r>
              <a:rPr lang="en-US" sz="2400" dirty="0">
                <a:latin typeface="Gidole" panose="020B0604020202020204" charset="0"/>
              </a:rPr>
              <a:t>Range: What are the min/max?</a:t>
            </a:r>
          </a:p>
          <a:p>
            <a:pPr marL="800140" lvl="2" indent="-190510">
              <a:buFont typeface="Arial" panose="020B0604020202020204" pitchFamily="34" charset="0"/>
              <a:buChar char="•"/>
            </a:pPr>
            <a:r>
              <a:rPr lang="en-US" sz="2400" dirty="0">
                <a:latin typeface="Gidole" panose="020B0604020202020204" charset="0"/>
              </a:rPr>
              <a:t>Variance: Relative to the mean, how far away does the data fall? </a:t>
            </a:r>
          </a:p>
          <a:p>
            <a:pPr marL="800140" lvl="2" indent="-190510">
              <a:buFont typeface="Arial" panose="020B0604020202020204" pitchFamily="34" charset="0"/>
              <a:buChar char="•"/>
            </a:pPr>
            <a:r>
              <a:rPr lang="en-US" sz="24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INSTALLING THE ANALYSIS TOOLPAK</a:t>
            </a:r>
          </a:p>
        </p:txBody>
      </p:sp>
    </p:spTree>
    <p:extLst>
      <p:ext uri="{BB962C8B-B14F-4D97-AF65-F5344CB8AC3E}">
        <p14:creationId xmlns:p14="http://schemas.microsoft.com/office/powerpoint/2010/main" val="42813914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23628" y="431800"/>
            <a:ext cx="7144744" cy="385490"/>
          </a:xfrm>
          <a:prstGeom prst="rect">
            <a:avLst/>
          </a:prstGeom>
        </p:spPr>
        <p:txBody>
          <a:bodyPr lIns="0" tIns="0" rIns="0" bIns="0" rtlCol="0" anchor="t">
            <a:spAutoFit/>
          </a:bodyPr>
          <a:lstStyle/>
          <a:p>
            <a:pPr marL="176115" lvl="1" algn="ctr">
              <a:lnSpc>
                <a:spcPts val="2560"/>
              </a:lnSpc>
            </a:pPr>
            <a:r>
              <a:rPr lang="en-US" sz="4000" spc="107" dirty="0">
                <a:solidFill>
                  <a:srgbClr val="000000"/>
                </a:solidFill>
                <a:latin typeface="League Spartan Bold"/>
              </a:rPr>
              <a:t>ON WINDOWS: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1" y="1816100"/>
            <a:ext cx="5734755" cy="32258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6705600" y="2159000"/>
            <a:ext cx="5130800" cy="2389950"/>
          </a:xfrm>
          <a:prstGeom prst="rect">
            <a:avLst/>
          </a:prstGeom>
        </p:spPr>
        <p:txBody>
          <a:bodyPr wrap="square">
            <a:spAutoFit/>
          </a:bodyPr>
          <a:lstStyle/>
          <a:p>
            <a:pPr marL="190510" indent="-190510">
              <a:buFont typeface="Arial" panose="020B0604020202020204" pitchFamily="34" charset="0"/>
              <a:buChar char="•"/>
            </a:pPr>
            <a:r>
              <a:rPr lang="en-US" sz="2133" dirty="0">
                <a:latin typeface="Gidole" panose="020B0604020202020204" charset="0"/>
              </a:rPr>
              <a:t>File → Options → Add-ins</a:t>
            </a:r>
          </a:p>
          <a:p>
            <a:pPr marL="190510" indent="-190510">
              <a:buFont typeface="Arial" panose="020B0604020202020204" pitchFamily="34" charset="0"/>
              <a:buChar char="•"/>
            </a:pPr>
            <a:r>
              <a:rPr lang="en-US" sz="2133" dirty="0">
                <a:latin typeface="Gidole" panose="020B0604020202020204" charset="0"/>
              </a:rPr>
              <a:t>Click Go toward the bottom of the menu</a:t>
            </a:r>
          </a:p>
          <a:p>
            <a:pPr marL="190510" indent="-190510">
              <a:buFont typeface="Arial" panose="020B0604020202020204" pitchFamily="34" charset="0"/>
              <a:buChar char="•"/>
            </a:pPr>
            <a:r>
              <a:rPr lang="en-US" sz="2133" dirty="0">
                <a:latin typeface="Gidole" panose="020B0604020202020204" charset="0"/>
              </a:rPr>
              <a:t>Select Analysis </a:t>
            </a:r>
            <a:r>
              <a:rPr lang="en-US" sz="2133" dirty="0" err="1">
                <a:latin typeface="Gidole" panose="020B0604020202020204" charset="0"/>
              </a:rPr>
              <a:t>ToolPak</a:t>
            </a:r>
            <a:r>
              <a:rPr lang="en-US" sz="2133" dirty="0">
                <a:latin typeface="Gidole" panose="020B0604020202020204" charset="0"/>
              </a:rPr>
              <a:t> from the menu </a:t>
            </a:r>
          </a:p>
          <a:p>
            <a:pPr marL="190510" indent="-190510">
              <a:buFont typeface="Arial" panose="020B0604020202020204" pitchFamily="34" charset="0"/>
              <a:buChar char="•"/>
            </a:pPr>
            <a:r>
              <a:rPr lang="en-US" sz="2133" dirty="0">
                <a:latin typeface="Gidole" panose="020B0604020202020204" charset="0"/>
              </a:rPr>
              <a:t>Click OK</a:t>
            </a:r>
          </a:p>
          <a:p>
            <a:pPr marL="190510" indent="-190510">
              <a:buFont typeface="Arial" panose="020B0604020202020204" pitchFamily="34" charset="0"/>
              <a:buChar char="•"/>
            </a:pPr>
            <a:endParaRPr lang="en-US" sz="2133" dirty="0">
              <a:latin typeface="Gidole" panose="020B0604020202020204" charset="0"/>
            </a:endParaRPr>
          </a:p>
          <a:p>
            <a:r>
              <a:rPr lang="en-US" sz="2133" dirty="0">
                <a:latin typeface="Gidole" panose="020B0604020202020204" charset="0"/>
              </a:rPr>
              <a:t>It is not necessary to select the Analysis </a:t>
            </a:r>
            <a:r>
              <a:rPr lang="en-US" sz="2133" dirty="0" err="1">
                <a:latin typeface="Gidole" panose="020B0604020202020204" charset="0"/>
              </a:rPr>
              <a:t>ToolPak</a:t>
            </a:r>
            <a:r>
              <a:rPr lang="en-US" sz="2133"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Summarize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the Analysis </a:t>
            </a:r>
            <a:r>
              <a:rPr lang="en-US" sz="2400" dirty="0" err="1">
                <a:solidFill>
                  <a:srgbClr val="000000"/>
                </a:solidFill>
                <a:latin typeface="Gidole" panose="020B0604020202020204" charset="0"/>
                <a:ea typeface="Roboto Mono" pitchFamily="2" charset="0"/>
              </a:rPr>
              <a:t>ToolPak</a:t>
            </a:r>
            <a:endParaRPr lang="en-US" sz="24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938992"/>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Histogram</a:t>
            </a:r>
          </a:p>
          <a:p>
            <a:pPr marL="800140" lvl="2" indent="-190510">
              <a:buFont typeface="Arial" panose="020B0604020202020204" pitchFamily="34" charset="0"/>
              <a:buChar char="•"/>
            </a:pPr>
            <a:r>
              <a:rPr lang="en-US" sz="2400" dirty="0">
                <a:latin typeface="Gidole" panose="020B0604020202020204" charset="0"/>
              </a:rPr>
              <a:t>What does the data’s distribution “look like?”</a:t>
            </a:r>
          </a:p>
          <a:p>
            <a:pPr marL="800140" lvl="2" indent="-190510">
              <a:buFont typeface="Arial" panose="020B0604020202020204" pitchFamily="34" charset="0"/>
              <a:buChar char="•"/>
            </a:pPr>
            <a:r>
              <a:rPr lang="en-US" sz="24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738664"/>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housing-descriptive.xlsx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Explore this dataset:</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categorical variable and run its frequencies</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continuous variable, run its </a:t>
            </a:r>
            <a:r>
              <a:rPr lang="en-US" sz="2400" dirty="0" err="1">
                <a:solidFill>
                  <a:srgbClr val="000000"/>
                </a:solidFill>
                <a:latin typeface="Gidole" panose="020B0604020202020204" charset="0"/>
                <a:ea typeface="Roboto Mono" pitchFamily="2" charset="0"/>
              </a:rPr>
              <a:t>descriptives</a:t>
            </a:r>
            <a:r>
              <a:rPr lang="en-US" sz="24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541289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20800" y="228600"/>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EVER WANTED TO JUST BE NORMAL?</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320800" y="844154"/>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2032000" y="1459707"/>
            <a:ext cx="8331200" cy="5007583"/>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 Importing the data… Power Query</a:t>
            </a:r>
          </a:p>
        </p:txBody>
      </p:sp>
    </p:spTree>
    <p:extLst>
      <p:ext uri="{BB962C8B-B14F-4D97-AF65-F5344CB8AC3E}">
        <p14:creationId xmlns:p14="http://schemas.microsoft.com/office/powerpoint/2010/main" val="2563638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1046440"/>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WHAT DOES IT MEAN TO BE NORMAL?</a:t>
            </a:r>
          </a:p>
          <a:p>
            <a:pPr marL="176115" lvl="1" algn="ctr"/>
            <a:r>
              <a:rPr lang="en-US" sz="3200" spc="107" dirty="0">
                <a:solidFill>
                  <a:srgbClr val="000000"/>
                </a:solidFill>
                <a:latin typeface="League Spartan Bold"/>
              </a:rPr>
              <a:t>“Empirical rule”</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32911" y="2527929"/>
            <a:ext cx="11938000" cy="2360621"/>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553998"/>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SPOTTING NORMAL DISTRIBUTIONS</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1371600" y="1055384"/>
            <a:ext cx="5493204" cy="4062651"/>
          </a:xfrm>
          <a:prstGeom prst="rect">
            <a:avLst/>
          </a:prstGeom>
        </p:spPr>
        <p:txBody>
          <a:bodyPr wrap="square" lIns="0" tIns="0" rIns="0" bIns="0" rtlCol="0" anchor="t">
            <a:spAutoFit/>
          </a:bodyPr>
          <a:lstStyle/>
          <a:p>
            <a:pPr marL="231152" lvl="1"/>
            <a:r>
              <a:rPr lang="en-US" sz="24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a:p>
            <a:pPr marL="726476" lvl="1" indent="-495325">
              <a:buAutoNum type="arabicPeriod"/>
            </a:pPr>
            <a:r>
              <a:rPr lang="en-US" sz="2400" dirty="0" err="1">
                <a:solidFill>
                  <a:srgbClr val="000000"/>
                </a:solidFill>
                <a:latin typeface="Gidole" panose="02000503000000000000" pitchFamily="50" charset="0"/>
                <a:ea typeface="Roboto Mono" pitchFamily="2" charset="0"/>
              </a:rPr>
              <a:t>Descriptives</a:t>
            </a:r>
            <a:r>
              <a:rPr lang="en-US" sz="2400" dirty="0">
                <a:solidFill>
                  <a:srgbClr val="000000"/>
                </a:solidFill>
                <a:latin typeface="Gidole" panose="02000503000000000000" pitchFamily="50" charset="0"/>
                <a:ea typeface="Roboto Mono" pitchFamily="2" charset="0"/>
              </a:rPr>
              <a:t>: skewness </a:t>
            </a:r>
            <a:r>
              <a:rPr lang="en-US" sz="2400" dirty="0">
                <a:latin typeface="Gidole" panose="02000503000000000000" pitchFamily="50" charset="0"/>
              </a:rPr>
              <a:t>±</a:t>
            </a:r>
            <a:r>
              <a:rPr lang="en-US" sz="2400" dirty="0">
                <a:solidFill>
                  <a:srgbClr val="000000"/>
                </a:solidFill>
                <a:latin typeface="Gidole" panose="02000503000000000000" pitchFamily="50" charset="0"/>
                <a:ea typeface="Roboto Mono" pitchFamily="2" charset="0"/>
              </a:rPr>
              <a:t> 8, kurtosis </a:t>
            </a:r>
            <a:r>
              <a:rPr lang="en-US" sz="2400" dirty="0">
                <a:latin typeface="Gidole" panose="02000503000000000000" pitchFamily="50" charset="0"/>
              </a:rPr>
              <a:t>± 20</a:t>
            </a:r>
          </a:p>
          <a:p>
            <a:pPr marL="726476" lvl="1" indent="-495325">
              <a:buAutoNum type="arabicPeriod"/>
            </a:pPr>
            <a:r>
              <a:rPr lang="en-US" sz="2400" dirty="0">
                <a:solidFill>
                  <a:srgbClr val="000000"/>
                </a:solidFill>
                <a:latin typeface="Gidole" panose="02000503000000000000" pitchFamily="50" charset="0"/>
                <a:ea typeface="Roboto Mono" pitchFamily="2" charset="0"/>
              </a:rPr>
              <a:t>Visualizations: does it “look” normal?</a:t>
            </a:r>
          </a:p>
          <a:p>
            <a:pPr marL="726476" lvl="1" indent="-495325">
              <a:buAutoNum type="arabicPeriod"/>
            </a:pPr>
            <a:r>
              <a:rPr lang="en-US" sz="24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8874034" y="1785937"/>
            <a:ext cx="3302001" cy="507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5125006" cy="3419650"/>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5618218" y="557372"/>
            <a:ext cx="5887982" cy="769441"/>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STATROULETTE</a:t>
            </a:r>
          </a:p>
        </p:txBody>
      </p:sp>
      <p:sp>
        <p:nvSpPr>
          <p:cNvPr id="10" name="TextBox 10"/>
          <p:cNvSpPr txBox="1"/>
          <p:nvPr/>
        </p:nvSpPr>
        <p:spPr>
          <a:xfrm>
            <a:off x="3819013" y="3959138"/>
            <a:ext cx="7583304" cy="1092863"/>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61555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using </a:t>
            </a:r>
            <a:r>
              <a:rPr lang="en-US" sz="2000" dirty="0">
                <a:solidFill>
                  <a:srgbClr val="000000"/>
                </a:solidFill>
                <a:latin typeface="Roboto Mono" pitchFamily="2" charset="0"/>
                <a:ea typeface="Roboto Mono" pitchFamily="2" charset="0"/>
              </a:rPr>
              <a:t>RANDBETWEEN(0,36)</a:t>
            </a:r>
            <a:r>
              <a:rPr lang="en-US" sz="2000" dirty="0">
                <a:solidFill>
                  <a:srgbClr val="000000"/>
                </a:solidFill>
                <a:latin typeface="Gidole" panose="020B0604020202020204" charset="0"/>
              </a:rPr>
              <a:t>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 using a histogram</a:t>
            </a:r>
          </a:p>
          <a:p>
            <a:pPr marL="535967" lvl="1" indent="-304815">
              <a:buFont typeface="Arial" panose="020B0604020202020204" pitchFamily="34" charset="0"/>
              <a:buChar char="•"/>
            </a:pPr>
            <a:r>
              <a:rPr lang="en-US" sz="2000" dirty="0">
                <a:solidFill>
                  <a:srgbClr val="000000"/>
                </a:solidFill>
                <a:latin typeface="Gidole" panose="020B0604020202020204" charset="0"/>
              </a:rPr>
              <a:t>Hit </a:t>
            </a:r>
            <a:r>
              <a:rPr lang="en-US" sz="2000" dirty="0">
                <a:solidFill>
                  <a:srgbClr val="000000"/>
                </a:solidFill>
                <a:latin typeface="Roboto Mono" pitchFamily="2" charset="0"/>
                <a:ea typeface="Roboto Mono" pitchFamily="2" charset="0"/>
              </a:rPr>
              <a:t>F9</a:t>
            </a:r>
            <a:r>
              <a:rPr lang="en-US" sz="2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53888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Now, simulate a roulette spin 100 times. </a:t>
            </a:r>
          </a:p>
          <a:p>
            <a:pPr marL="535967" lvl="1" indent="-304815">
              <a:buFont typeface="Arial" panose="020B0604020202020204" pitchFamily="34" charset="0"/>
              <a:buChar char="•"/>
            </a:pPr>
            <a:r>
              <a:rPr lang="en-US" sz="2000" dirty="0">
                <a:solidFill>
                  <a:srgbClr val="000000"/>
                </a:solidFill>
                <a:latin typeface="Gidole" panose="020B0604020202020204" charset="0"/>
              </a:rPr>
              <a:t>Take the average spin.</a:t>
            </a:r>
          </a:p>
          <a:p>
            <a:pPr marL="535967" lvl="1" indent="-304815">
              <a:buFont typeface="Arial" panose="020B0604020202020204" pitchFamily="34" charset="0"/>
              <a:buChar char="•"/>
            </a:pPr>
            <a:r>
              <a:rPr lang="en-US" sz="2000" dirty="0">
                <a:solidFill>
                  <a:srgbClr val="000000"/>
                </a:solidFill>
                <a:latin typeface="Gidole" panose="020B0604020202020204" charset="0"/>
              </a:rPr>
              <a:t>Do this 500 times.</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distribution of sample means</a:t>
            </a:r>
          </a:p>
          <a:p>
            <a:pPr marL="535967" lvl="1" indent="-304815">
              <a:buFont typeface="Arial" panose="020B0604020202020204" pitchFamily="34" charset="0"/>
              <a:buChar char="•"/>
            </a:pPr>
            <a:r>
              <a:rPr lang="en-US" sz="2000" dirty="0">
                <a:solidFill>
                  <a:srgbClr val="000000"/>
                </a:solidFill>
                <a:latin typeface="Gidole" panose="020B0604020202020204" charset="0"/>
              </a:rPr>
              <a:t>Solution: </a:t>
            </a:r>
            <a:r>
              <a:rPr lang="en-US" sz="2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8"/>
            <a:ext cx="7583304" cy="2231893"/>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Central limit theorem</a:t>
            </a:r>
            <a:r>
              <a:rPr lang="en-US" sz="3200" b="1" spc="119" dirty="0">
                <a:solidFill>
                  <a:srgbClr val="F2F0F4"/>
                </a:solidFill>
                <a:latin typeface="Gidole Bold"/>
              </a:rPr>
              <a:t>: the sampling distribution of the mean of any independent, random variable will be normal or nearly normal, </a:t>
            </a:r>
            <a:r>
              <a:rPr lang="en-US" sz="3200" b="1" i="1" spc="11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446358"/>
          </a:xfrm>
          <a:prstGeom prst="rect">
            <a:avLst/>
          </a:prstGeom>
          <a:noFill/>
        </p:spPr>
        <p:txBody>
          <a:bodyPr wrap="square" rtlCol="0">
            <a:spAutoFit/>
          </a:bodyPr>
          <a:lstStyle/>
          <a:p>
            <a:pPr marL="685834" lvl="1" indent="-381019">
              <a:buFont typeface="Arial" panose="020B0604020202020204" pitchFamily="34" charset="0"/>
              <a:buChar char="•"/>
            </a:pPr>
            <a:r>
              <a:rPr lang="en-US" sz="2933" dirty="0">
                <a:latin typeface="Gidole" panose="020B0604020202020204" charset="0"/>
              </a:rPr>
              <a:t>N = 30? 60? 100?</a:t>
            </a:r>
          </a:p>
          <a:p>
            <a:pPr marL="685834" lvl="1" indent="-381019">
              <a:buFont typeface="Arial" panose="020B0604020202020204" pitchFamily="34" charset="0"/>
              <a:buChar char="•"/>
            </a:pPr>
            <a:r>
              <a:rPr lang="en-US" sz="2933" dirty="0">
                <a:latin typeface="Gidole" panose="020B0604020202020204" charset="0"/>
              </a:rPr>
              <a:t>It depends on how “normal” your sample is</a:t>
            </a:r>
            <a:endParaRPr lang="en-US" sz="2933"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MEET ME IN THE MIDDLE</a:t>
            </a:r>
          </a:p>
        </p:txBody>
      </p:sp>
      <p:sp>
        <p:nvSpPr>
          <p:cNvPr id="10" name="TextBox 10"/>
          <p:cNvSpPr txBox="1"/>
          <p:nvPr/>
        </p:nvSpPr>
        <p:spPr>
          <a:xfrm>
            <a:off x="3819013" y="3959138"/>
            <a:ext cx="7583304" cy="1464760"/>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 y="-7726"/>
            <a:ext cx="5130800" cy="342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307777"/>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685800" y="685800"/>
            <a:ext cx="5045298" cy="670568"/>
          </a:xfrm>
          <a:prstGeom prst="rect">
            <a:avLst/>
          </a:prstGeom>
        </p:spPr>
        <p:txBody>
          <a:bodyPr lIns="0" tIns="0" rIns="0" bIns="0" rtlCol="0" anchor="t">
            <a:spAutoFit/>
          </a:bodyPr>
          <a:lstStyle/>
          <a:p>
            <a:pPr>
              <a:lnSpc>
                <a:spcPts val="6000"/>
              </a:lnSpc>
            </a:pPr>
            <a:r>
              <a:rPr lang="en-US" sz="3200" spc="250" dirty="0">
                <a:solidFill>
                  <a:srgbClr val="000000"/>
                </a:solidFill>
                <a:latin typeface="League Spartan Bold"/>
              </a:rPr>
              <a:t>LESSON OBJECTIVES</a:t>
            </a:r>
          </a:p>
        </p:txBody>
      </p:sp>
      <p:sp>
        <p:nvSpPr>
          <p:cNvPr id="10" name="TextBox 10"/>
          <p:cNvSpPr txBox="1"/>
          <p:nvPr/>
        </p:nvSpPr>
        <p:spPr>
          <a:xfrm>
            <a:off x="2280025" y="2211014"/>
            <a:ext cx="3936723" cy="3184270"/>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Load data from Excel workbooks and csv files into Power Query</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Perform common data wrangling and cleaning tasks</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Combine data from multiple sources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9"/>
            <a:ext cx="7583304" cy="1859996"/>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Law of large numbers</a:t>
            </a:r>
            <a:r>
              <a:rPr lang="en-US" sz="3200" b="1" spc="119" dirty="0">
                <a:solidFill>
                  <a:srgbClr val="F2F0F4"/>
                </a:solidFill>
                <a:latin typeface="Gidole Bold"/>
              </a:rPr>
              <a:t>: the average of results obtained from trials become closer to the expected value as more trials are performed</a:t>
            </a:r>
            <a:endParaRPr lang="en-US" sz="3200" b="1" i="1" spc="11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227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1401025"/>
          </a:xfrm>
          <a:prstGeom prst="rect">
            <a:avLst/>
          </a:prstGeom>
        </p:spPr>
        <p:txBody>
          <a:bodyPr wrap="square" lIns="0" tIns="0" rIns="0" bIns="0" rtlCol="0" anchor="t">
            <a:spAutoFit/>
          </a:bodyPr>
          <a:lstStyle/>
          <a:p>
            <a:pPr algn="r">
              <a:lnSpc>
                <a:spcPct val="150000"/>
              </a:lnSpc>
            </a:pPr>
            <a:r>
              <a:rPr lang="en-US" sz="3200" spc="250"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1" y="-11023"/>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24327"/>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HOUSES WITH AIR CONDITIONING </a:t>
            </a:r>
            <a:r>
              <a:rPr lang="en-US" sz="3200" strike="sngStrike" spc="250" dirty="0">
                <a:solidFill>
                  <a:srgbClr val="000000"/>
                </a:solidFill>
                <a:latin typeface="League Spartan Bold"/>
              </a:rPr>
              <a:t>ARE BETTER</a:t>
            </a:r>
            <a:r>
              <a:rPr lang="en-US" sz="3200" spc="250" dirty="0">
                <a:solidFill>
                  <a:srgbClr val="000000"/>
                </a:solidFill>
                <a:latin typeface="League Spartan Bold"/>
              </a:rPr>
              <a:t>  HAVE HIGHER SALES VALUES THAN THOSE WITHOUT</a:t>
            </a:r>
            <a:endParaRPr lang="en-US" sz="3200"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19775"/>
          </a:xfrm>
          <a:prstGeom prst="rect">
            <a:avLst/>
          </a:prstGeom>
        </p:spPr>
        <p:txBody>
          <a:bodyPr wrap="square" lIns="0" tIns="0" rIns="0" bIns="0" rtlCol="0" anchor="t">
            <a:spAutoFit/>
          </a:bodyPr>
          <a:lstStyle/>
          <a:p>
            <a:pPr algn="r">
              <a:lnSpc>
                <a:spcPts val="6000"/>
              </a:lnSpc>
            </a:pPr>
            <a:r>
              <a:rPr lang="en-US" sz="3067" spc="250" dirty="0">
                <a:solidFill>
                  <a:srgbClr val="000000"/>
                </a:solidFill>
                <a:latin typeface="League Spartan Bold"/>
              </a:rPr>
              <a:t>HOUSES WITH AIR CONDITIONING </a:t>
            </a:r>
            <a:r>
              <a:rPr lang="en-US" sz="3067" strike="sngStrike" spc="250" dirty="0">
                <a:solidFill>
                  <a:srgbClr val="000000"/>
                </a:solidFill>
                <a:latin typeface="League Spartan Bold"/>
              </a:rPr>
              <a:t>ARE BETTER</a:t>
            </a:r>
            <a:r>
              <a:rPr lang="en-US" sz="3067" spc="250" dirty="0">
                <a:solidFill>
                  <a:srgbClr val="000000"/>
                </a:solidFill>
                <a:latin typeface="League Spartan Bold"/>
              </a:rPr>
              <a:t>  HAVE HIGHER SALES VALUES THAN THOSE WITHOUT, </a:t>
            </a:r>
            <a:r>
              <a:rPr lang="en-US" sz="3067" i="1" spc="250" dirty="0">
                <a:solidFill>
                  <a:srgbClr val="000000"/>
                </a:solidFill>
                <a:latin typeface="League Spartan Bold"/>
              </a:rPr>
              <a:t>ON AVERAGE</a:t>
            </a:r>
            <a:endParaRPr lang="en-US" sz="3067"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1"/>
            <a:ext cx="7899400" cy="2638223"/>
          </a:xfrm>
          <a:prstGeom prst="rect">
            <a:avLst/>
          </a:prstGeom>
        </p:spPr>
        <p:txBody>
          <a:bodyPr wrap="square" lIns="0" tIns="0" rIns="0" bIns="0" rtlCol="0" anchor="t">
            <a:spAutoFit/>
          </a:bodyPr>
          <a:lstStyle/>
          <a:p>
            <a:pPr algn="r">
              <a:lnSpc>
                <a:spcPct val="150000"/>
              </a:lnSpc>
            </a:pPr>
            <a:r>
              <a:rPr lang="en-US" sz="2933" spc="250" dirty="0">
                <a:solidFill>
                  <a:srgbClr val="000000"/>
                </a:solidFill>
                <a:latin typeface="League Spartan Bold"/>
              </a:rPr>
              <a:t>HOUSES WITH AIR CONDITIONING HAVE HIGHER SALES VALUES THAN THOSE WITHOUT, </a:t>
            </a:r>
            <a:r>
              <a:rPr lang="en-US" sz="2933" i="1" spc="250" dirty="0">
                <a:solidFill>
                  <a:srgbClr val="000000"/>
                </a:solidFill>
                <a:latin typeface="League Spartan Bold"/>
              </a:rPr>
              <a:t>ON AVERAGE, GIVEN THE SAMPLES WE HAVE</a:t>
            </a:r>
            <a:endParaRPr lang="en-US" sz="2933"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043794" y="176372"/>
            <a:ext cx="6462405" cy="2993768"/>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THE AVERAGE VALUE OF ONE CATEGORY IS HIGHER THAN ANOTHER</a:t>
            </a:r>
          </a:p>
          <a:p>
            <a:pPr algn="r">
              <a:lnSpc>
                <a:spcPts val="6000"/>
              </a:lnSpc>
            </a:pPr>
            <a:r>
              <a:rPr lang="en-US" sz="3200" spc="250" dirty="0">
                <a:solidFill>
                  <a:srgbClr val="000000"/>
                </a:solidFill>
                <a:latin typeface="League Spartan Bold"/>
              </a:rPr>
              <a:t>(</a:t>
            </a:r>
            <a:r>
              <a:rPr lang="en-US" sz="3200" i="1" spc="250" dirty="0">
                <a:solidFill>
                  <a:srgbClr val="000000"/>
                </a:solidFill>
                <a:latin typeface="League Spartan Bold"/>
              </a:rPr>
              <a:t>Independent samples t-test</a:t>
            </a:r>
            <a:r>
              <a:rPr lang="en-US" sz="3200" spc="250"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318000"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air conditioning (</a:t>
            </a:r>
            <a:r>
              <a:rPr lang="en-US" sz="2400" dirty="0" err="1">
                <a:solidFill>
                  <a:srgbClr val="000000"/>
                </a:solidFill>
                <a:latin typeface="Roboto Mono" pitchFamily="2" charset="0"/>
                <a:ea typeface="Roboto Mono" pitchFamily="2" charset="0"/>
              </a:rPr>
              <a:t>airco</a:t>
            </a:r>
            <a:r>
              <a:rPr lang="en-US" sz="2400" dirty="0">
                <a:solidFill>
                  <a:srgbClr val="000000"/>
                </a:solidFill>
                <a:latin typeface="Gidole" panose="02000503000000000000" charset="0"/>
              </a:rPr>
              <a:t>)?</a:t>
            </a:r>
          </a:p>
          <a:p>
            <a:pPr marL="840782" lvl="2" indent="-304815">
              <a:buFont typeface="Arial" panose="020B0604020202020204" pitchFamily="34" charset="0"/>
              <a:buChar char="•"/>
            </a:pPr>
            <a:r>
              <a:rPr lang="en-US" sz="24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655484"/>
            <a:ext cx="6096000" cy="319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 full, finished basement (</a:t>
            </a:r>
            <a:r>
              <a:rPr lang="en-US" sz="2400" dirty="0" err="1">
                <a:solidFill>
                  <a:srgbClr val="000000"/>
                </a:solidFill>
                <a:latin typeface="Roboto Mono" pitchFamily="2" charset="0"/>
                <a:ea typeface="Roboto Mono" pitchFamily="2" charset="0"/>
              </a:rPr>
              <a:t>fullbase</a:t>
            </a:r>
            <a:r>
              <a:rPr lang="en-US" sz="2400" dirty="0">
                <a:solidFill>
                  <a:srgbClr val="000000"/>
                </a:solidFill>
                <a:latin typeface="Gidole" panose="02000503000000000000" charset="0"/>
              </a:rPr>
              <a:t>)? </a:t>
            </a:r>
            <a:endParaRPr lang="en-US" sz="2400" dirty="0">
              <a:solidFill>
                <a:srgbClr val="000000"/>
              </a:solidFill>
              <a:latin typeface="Gidole" panose="020B0604020202020204"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067" y="2540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685800" y="685800"/>
            <a:ext cx="5045298" cy="682174"/>
          </a:xfrm>
          <a:prstGeom prst="rect">
            <a:avLst/>
          </a:prstGeom>
        </p:spPr>
        <p:txBody>
          <a:bodyPr lIns="0" tIns="0" rIns="0" bIns="0" rtlCol="0" anchor="t">
            <a:spAutoFit/>
          </a:bodyPr>
          <a:lstStyle/>
          <a:p>
            <a:pPr>
              <a:lnSpc>
                <a:spcPts val="6000"/>
              </a:lnSpc>
            </a:pPr>
            <a:r>
              <a:rPr lang="en-US" sz="3600" spc="250" dirty="0">
                <a:solidFill>
                  <a:srgbClr val="000000"/>
                </a:solidFill>
                <a:latin typeface="League Spartan Bold"/>
              </a:rPr>
              <a:t>FOLLOWING ALONG</a:t>
            </a:r>
          </a:p>
        </p:txBody>
      </p:sp>
      <p:sp>
        <p:nvSpPr>
          <p:cNvPr id="10" name="TextBox 10"/>
          <p:cNvSpPr txBox="1"/>
          <p:nvPr/>
        </p:nvSpPr>
        <p:spPr>
          <a:xfrm>
            <a:off x="2280025" y="2211014"/>
            <a:ext cx="3936723" cy="3504870"/>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Each section is a sub-folder</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Demos = follow along with me</a:t>
            </a:r>
          </a:p>
          <a:p>
            <a:pPr marL="304815" indent="-304815">
              <a:lnSpc>
                <a:spcPts val="2500"/>
              </a:lnSpc>
              <a:buFont typeface="Arial" panose="020B0604020202020204" pitchFamily="34" charset="0"/>
              <a:buChar char="•"/>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Drills = try it yourself</a:t>
            </a:r>
          </a:p>
          <a:p>
            <a:pPr marL="609630" lvl="1" indent="-304815">
              <a:lnSpc>
                <a:spcPts val="2500"/>
              </a:lnSpc>
              <a:buFont typeface="Arial" panose="020B0604020202020204" pitchFamily="34" charset="0"/>
              <a:buChar char="•"/>
            </a:pPr>
            <a:r>
              <a:rPr lang="en-US" sz="2133" spc="20" dirty="0">
                <a:solidFill>
                  <a:srgbClr val="000000"/>
                </a:solidFill>
                <a:latin typeface="Gidole"/>
              </a:rPr>
              <a:t>Refresh your memory with the demo notes</a:t>
            </a:r>
          </a:p>
          <a:p>
            <a:pPr lvl="1">
              <a:lnSpc>
                <a:spcPts val="2500"/>
              </a:lnSpc>
            </a:pPr>
            <a:endParaRPr lang="en-US" sz="2133" spc="20" dirty="0">
              <a:solidFill>
                <a:srgbClr val="000000"/>
              </a:solidFill>
              <a:latin typeface="Gidole"/>
            </a:endParaRP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We have the data… just not </a:t>
            </a:r>
            <a:r>
              <a:rPr lang="en-US" sz="4334" b="1" i="1" spc="130" dirty="0">
                <a:solidFill>
                  <a:srgbClr val="F2F0F4"/>
                </a:solidFill>
                <a:latin typeface="League Spartan Italics"/>
              </a:rPr>
              <a:t>all </a:t>
            </a:r>
            <a:r>
              <a:rPr lang="en-US" sz="4334" b="1" spc="130"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938992"/>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There is a difference across 546 homes…</a:t>
            </a:r>
          </a:p>
          <a:p>
            <a:pPr marL="381019" indent="-381019">
              <a:buFont typeface="Arial" panose="020B0604020202020204" pitchFamily="34" charset="0"/>
              <a:buChar char="•"/>
            </a:pPr>
            <a:r>
              <a:rPr lang="en-US" sz="2400" dirty="0">
                <a:latin typeface="Gidole" panose="020B0604020202020204" charset="0"/>
              </a:rPr>
              <a:t>… but what about </a:t>
            </a:r>
            <a:r>
              <a:rPr lang="en-US" sz="2400" i="1" dirty="0">
                <a:latin typeface="Gidole" panose="020B0604020202020204" charset="0"/>
              </a:rPr>
              <a:t>all </a:t>
            </a:r>
            <a:r>
              <a:rPr lang="en-US" sz="2400" dirty="0">
                <a:latin typeface="Gidole" panose="020B0604020202020204" charset="0"/>
              </a:rPr>
              <a:t>homes?</a:t>
            </a:r>
          </a:p>
          <a:p>
            <a:pPr marL="381019" indent="-381019">
              <a:buFont typeface="Arial" panose="020B0604020202020204" pitchFamily="34" charset="0"/>
              <a:buChar char="•"/>
            </a:pPr>
            <a:r>
              <a:rPr lang="en-US" sz="2400" dirty="0">
                <a:latin typeface="Gidole" panose="020B0604020202020204" charset="0"/>
              </a:rPr>
              <a:t>Is our sample </a:t>
            </a:r>
            <a:r>
              <a:rPr lang="en-US" sz="2400" i="1" dirty="0">
                <a:latin typeface="Gidole" panose="020B0604020202020204" charset="0"/>
              </a:rPr>
              <a:t>reflective </a:t>
            </a:r>
            <a:r>
              <a:rPr lang="en-US" sz="24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709" y="2965510"/>
            <a:ext cx="3034453" cy="379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Or your pollster</a:t>
            </a:r>
          </a:p>
          <a:p>
            <a:pPr marL="381019" indent="-381019">
              <a:buFont typeface="Arial" panose="020B0604020202020204" pitchFamily="34" charset="0"/>
              <a:buChar char="•"/>
            </a:pPr>
            <a:r>
              <a:rPr lang="en-US" sz="2400" dirty="0">
                <a:latin typeface="Gidole" panose="020B0604020202020204" charset="0"/>
              </a:rPr>
              <a:t>Or your QA manager</a:t>
            </a:r>
          </a:p>
          <a:p>
            <a:pPr marL="381019" indent="-381019">
              <a:buFont typeface="Arial" panose="020B0604020202020204" pitchFamily="34" charset="0"/>
              <a:buChar char="•"/>
            </a:pPr>
            <a:r>
              <a:rPr lang="en-US" sz="2400" dirty="0">
                <a:latin typeface="Gidole" panose="020B0604020202020204" charset="0"/>
              </a:rPr>
              <a:t>Or your real estate analyst </a:t>
            </a:r>
            <a:r>
              <a:rPr lang="en-US" sz="2400" dirty="0">
                <a:latin typeface="Gidole" panose="020B0604020202020204" charset="0"/>
                <a:sym typeface="Wingdings" panose="05000000000000000000" pitchFamily="2" charset="2"/>
              </a:rPr>
              <a:t>😉</a:t>
            </a:r>
            <a:endParaRPr lang="en-US" sz="24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1" y="2799255"/>
            <a:ext cx="5079999" cy="33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5740400" cy="1897699"/>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Testable</a:t>
            </a:r>
          </a:p>
          <a:p>
            <a:pPr marL="190510" indent="-190510">
              <a:buFont typeface="Arial" panose="020B0604020202020204" pitchFamily="34" charset="0"/>
              <a:buChar char="•"/>
            </a:pPr>
            <a:r>
              <a:rPr lang="en-US" sz="2933" dirty="0">
                <a:latin typeface="Gidole" panose="02000503000000000000" charset="0"/>
              </a:rPr>
              <a:t>Falsifiable</a:t>
            </a:r>
          </a:p>
          <a:p>
            <a:pPr marL="190510" indent="-190510">
              <a:buFont typeface="Arial" panose="020B0604020202020204" pitchFamily="34" charset="0"/>
              <a:buChar char="•"/>
            </a:pPr>
            <a:r>
              <a:rPr lang="en-US" sz="2933" dirty="0">
                <a:latin typeface="Gidole" panose="02000503000000000000" charset="0"/>
              </a:rPr>
              <a:t>Burden of proof on the claimant</a:t>
            </a:r>
          </a:p>
          <a:p>
            <a:pPr marL="190510" indent="-190510">
              <a:buFont typeface="Arial" panose="020B0604020202020204" pitchFamily="34" charset="0"/>
              <a:buChar char="•"/>
            </a:pPr>
            <a:endParaRPr lang="en-US" sz="2933"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501277" y="3122340"/>
                <a:ext cx="4527924" cy="25545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𝑜</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𝑎</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501277" y="3122340"/>
                <a:ext cx="4527924" cy="2554545"/>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4673600" y="3276600"/>
            <a:ext cx="457200" cy="152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5247319" y="2814935"/>
            <a:ext cx="2062295" cy="1733488"/>
          </a:xfrm>
          <a:prstGeom prst="rect">
            <a:avLst/>
          </a:prstGeom>
          <a:noFill/>
        </p:spPr>
        <p:txBody>
          <a:bodyPr wrap="square" rtlCol="0">
            <a:spAutoFit/>
          </a:bodyPr>
          <a:lstStyle/>
          <a:p>
            <a:r>
              <a:rPr lang="en-US" sz="2133"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4572001" y="4800600"/>
            <a:ext cx="538295" cy="199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5264797" y="4667246"/>
            <a:ext cx="2697986" cy="1405256"/>
          </a:xfrm>
          <a:prstGeom prst="rect">
            <a:avLst/>
          </a:prstGeom>
          <a:noFill/>
        </p:spPr>
        <p:txBody>
          <a:bodyPr wrap="square" rtlCol="0">
            <a:spAutoFit/>
          </a:bodyPr>
          <a:lstStyle/>
          <a:p>
            <a:r>
              <a:rPr lang="en-US" sz="2133"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 but we don’t </a:t>
            </a:r>
            <a:r>
              <a:rPr lang="en-US" sz="4334" b="1" i="1" spc="130" dirty="0">
                <a:solidFill>
                  <a:srgbClr val="F2F0F4"/>
                </a:solidFill>
                <a:latin typeface="League Spartan Italics"/>
              </a:rPr>
              <a:t>know </a:t>
            </a:r>
            <a:r>
              <a:rPr lang="en-US" sz="4334" b="1" spc="130"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8280400" cy="2349041"/>
          </a:xfrm>
          <a:prstGeom prst="rect">
            <a:avLst/>
          </a:prstGeom>
          <a:noFill/>
        </p:spPr>
        <p:txBody>
          <a:bodyPr wrap="square" rtlCol="0">
            <a:spAutoFit/>
          </a:bodyPr>
          <a:lstStyle/>
          <a:p>
            <a:pPr marL="381019" indent="-381019">
              <a:buFont typeface="Arial" panose="020B0604020202020204" pitchFamily="34" charset="0"/>
              <a:buChar char="•"/>
            </a:pPr>
            <a:r>
              <a:rPr lang="en-US" sz="2933" dirty="0">
                <a:latin typeface="Gidole" panose="020B0604020202020204" charset="0"/>
              </a:rPr>
              <a:t>Central limit theorem to the rescue!</a:t>
            </a:r>
          </a:p>
          <a:p>
            <a:pPr marL="381019" indent="-381019">
              <a:buFont typeface="Arial" panose="020B0604020202020204" pitchFamily="34" charset="0"/>
              <a:buChar char="•"/>
            </a:pPr>
            <a:r>
              <a:rPr lang="en-US" sz="2933" i="1" dirty="0">
                <a:latin typeface="Gidole" panose="020B0604020202020204" charset="0"/>
              </a:rPr>
              <a:t>Infer </a:t>
            </a:r>
            <a:r>
              <a:rPr lang="en-US" sz="2933" dirty="0">
                <a:latin typeface="Gidole" panose="020B0604020202020204" charset="0"/>
              </a:rPr>
              <a:t>the population mean (which is normally distributed) given a sample mean</a:t>
            </a:r>
            <a:r>
              <a:rPr lang="en-US" sz="2933" i="1" dirty="0">
                <a:latin typeface="Gidole" panose="020B0604020202020204" charset="0"/>
              </a:rPr>
              <a:t>…</a:t>
            </a:r>
          </a:p>
          <a:p>
            <a:pPr marL="381019" indent="-381019">
              <a:buFont typeface="Arial" panose="020B0604020202020204" pitchFamily="34" charset="0"/>
              <a:buChar char="•"/>
            </a:pPr>
            <a:r>
              <a:rPr lang="en-US" sz="2933" dirty="0">
                <a:latin typeface="Gidole" panose="020B0604020202020204" charset="0"/>
              </a:rPr>
              <a:t>... Some uncertainty required.</a:t>
            </a:r>
          </a:p>
          <a:p>
            <a:pPr marL="685834" lvl="1" indent="-381019">
              <a:buFont typeface="Arial" panose="020B0604020202020204" pitchFamily="34" charset="0"/>
              <a:buChar char="•"/>
            </a:pPr>
            <a:r>
              <a:rPr lang="en-US" sz="2933"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1828800" y="713224"/>
            <a:ext cx="8534400" cy="6109637"/>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9296400" y="533400"/>
            <a:ext cx="660400" cy="639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9956800" y="228600"/>
            <a:ext cx="1727200" cy="379656"/>
          </a:xfrm>
          <a:prstGeom prst="rect">
            <a:avLst/>
          </a:prstGeom>
          <a:noFill/>
        </p:spPr>
        <p:txBody>
          <a:bodyPr wrap="square" rtlCol="0">
            <a:spAutoFit/>
          </a:bodyPr>
          <a:lstStyle/>
          <a:p>
            <a:r>
              <a:rPr lang="en-US" sz="1867"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b="1" spc="250" dirty="0">
                <a:solidFill>
                  <a:srgbClr val="FFFFFF"/>
                </a:solidFill>
                <a:latin typeface="League Spartan Bold"/>
              </a:rPr>
              <a:t>EXPLICIT WARNING:</a:t>
            </a:r>
          </a:p>
          <a:p>
            <a:pPr algn="ctr">
              <a:lnSpc>
                <a:spcPts val="6000"/>
              </a:lnSpc>
            </a:pPr>
            <a:r>
              <a:rPr lang="en-US" sz="6400" b="1" spc="250"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254000" y="1397000"/>
                <a:ext cx="3860800" cy="3054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𝑡</m:t>
                      </m:r>
                      <m:r>
                        <a:rPr lang="en-US" sz="4800" i="1">
                          <a:latin typeface="Cambria Math" panose="02040503050406030204" pitchFamily="18" charset="0"/>
                        </a:rPr>
                        <m:t>= </m:t>
                      </m:r>
                      <m:f>
                        <m:fPr>
                          <m:ctrlPr>
                            <a:rPr lang="en-US" sz="4800" i="1">
                              <a:latin typeface="Cambria Math" panose="02040503050406030204" pitchFamily="18" charset="0"/>
                            </a:rPr>
                          </m:ctrlPr>
                        </m:fPr>
                        <m:num>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1</m:t>
                              </m:r>
                            </m:sub>
                          </m:sSub>
                          <m:r>
                            <a:rPr lang="en-US" sz="4800" i="1">
                              <a:latin typeface="Cambria Math" panose="02040503050406030204" pitchFamily="18" charset="0"/>
                            </a:rPr>
                            <m:t>−</m:t>
                          </m:r>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2</m:t>
                              </m:r>
                            </m:sub>
                          </m:sSub>
                        </m:num>
                        <m:den>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1</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1</m:t>
                                      </m:r>
                                    </m:sub>
                                  </m:sSub>
                                </m:den>
                              </m:f>
                              <m:r>
                                <a:rPr lang="en-US" sz="4800" i="1">
                                  <a:latin typeface="Cambria Math" panose="02040503050406030204" pitchFamily="18" charset="0"/>
                                </a:rPr>
                                <m:t>+</m:t>
                              </m:r>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2</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2</m:t>
                                      </m:r>
                                    </m:sub>
                                  </m:sSub>
                                </m:den>
                              </m:f>
                            </m:e>
                          </m:rad>
                        </m:den>
                      </m:f>
                    </m:oMath>
                  </m:oMathPara>
                </a14:m>
                <a:endParaRPr lang="en-US" sz="4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254000" y="1397000"/>
                <a:ext cx="3860800" cy="3054554"/>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1407107" y="127001"/>
            <a:ext cx="10665055" cy="646331"/>
          </a:xfrm>
          <a:prstGeom prst="rect">
            <a:avLst/>
          </a:prstGeom>
          <a:noFill/>
        </p:spPr>
        <p:txBody>
          <a:bodyPr wrap="square" rtlCol="0">
            <a:spAutoFit/>
          </a:bodyPr>
          <a:lstStyle/>
          <a:p>
            <a:pPr algn="ctr"/>
            <a:r>
              <a:rPr lang="en-US" sz="36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5417361" y="2013879"/>
                <a:ext cx="6654800" cy="2554545"/>
              </a:xfrm>
              <a:prstGeom prst="rect">
                <a:avLst/>
              </a:prstGeom>
              <a:noFill/>
            </p:spPr>
            <p:txBody>
              <a:bodyPr wrap="square" rtlCol="0">
                <a:spAutoFit/>
              </a:bodyPr>
              <a:lstStyle/>
              <a:p>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i="1">
                        <a:latin typeface="Cambria Math" panose="02040503050406030204" pitchFamily="18" charset="0"/>
                      </a:rPr>
                      <m:t>=</m:t>
                    </m:r>
                  </m:oMath>
                </a14:m>
                <a:r>
                  <a:rPr lang="en-US" sz="4000" dirty="0"/>
                  <a:t> sample mean</a:t>
                </a:r>
              </a:p>
              <a:p>
                <a14:m>
                  <m:oMath xmlns:m="http://schemas.openxmlformats.org/officeDocument/2006/math">
                    <m:r>
                      <a:rPr lang="en-US" sz="4000" i="1">
                        <a:latin typeface="Cambria Math" panose="02040503050406030204" pitchFamily="18" charset="0"/>
                      </a:rPr>
                      <m:t>𝑠</m:t>
                    </m:r>
                  </m:oMath>
                </a14:m>
                <a:r>
                  <a:rPr lang="en-US" sz="4000" dirty="0"/>
                  <a:t> = sample standard deviation</a:t>
                </a:r>
              </a:p>
              <a:p>
                <a14:m>
                  <m:oMath xmlns:m="http://schemas.openxmlformats.org/officeDocument/2006/math">
                    <m:r>
                      <a:rPr lang="en-US" sz="4000" i="1">
                        <a:latin typeface="Cambria Math" panose="02040503050406030204" pitchFamily="18" charset="0"/>
                      </a:rPr>
                      <m:t>𝑛</m:t>
                    </m:r>
                  </m:oMath>
                </a14:m>
                <a:r>
                  <a:rPr lang="en-US" sz="4000" dirty="0"/>
                  <a:t> = sample size</a:t>
                </a:r>
              </a:p>
              <a:p>
                <a:endParaRPr lang="en-US" sz="4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5417361" y="2013879"/>
                <a:ext cx="6654800" cy="2554545"/>
              </a:xfrm>
              <a:prstGeom prst="rect">
                <a:avLst/>
              </a:prstGeom>
              <a:blipFill>
                <a:blip r:embed="rId5"/>
                <a:stretch>
                  <a:fillRect t="-4296"/>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01600" y="1397000"/>
            <a:ext cx="6302527" cy="4511876"/>
          </a:xfrm>
          <a:prstGeom prst="rect">
            <a:avLst/>
          </a:prstGeom>
        </p:spPr>
      </p:pic>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1"/>
            <a:ext cx="10665055" cy="646331"/>
          </a:xfrm>
          <a:prstGeom prst="rect">
            <a:avLst/>
          </a:prstGeom>
          <a:noFill/>
        </p:spPr>
        <p:txBody>
          <a:bodyPr wrap="square" rtlCol="0">
            <a:spAutoFit/>
          </a:bodyPr>
          <a:lstStyle/>
          <a:p>
            <a:pPr algn="ctr"/>
            <a:r>
              <a:rPr lang="en-US" sz="36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6404127" y="2108200"/>
            <a:ext cx="4822673" cy="3786229"/>
          </a:xfrm>
          <a:prstGeom prst="rect">
            <a:avLst/>
          </a:prstGeom>
          <a:noFill/>
        </p:spPr>
        <p:txBody>
          <a:bodyPr wrap="square" rtlCol="0">
            <a:spAutoFit/>
          </a:bodyPr>
          <a:lstStyle/>
          <a:p>
            <a:pPr marL="381019" indent="-381019">
              <a:buFont typeface="Arial" panose="020B0604020202020204" pitchFamily="34" charset="0"/>
              <a:buChar char="•"/>
            </a:pPr>
            <a:r>
              <a:rPr lang="en-US" sz="2667" b="1" dirty="0">
                <a:latin typeface="Gidole" panose="020B0604020202020204" charset="0"/>
              </a:rPr>
              <a:t>Yes:  </a:t>
            </a:r>
            <a:r>
              <a:rPr lang="en-US" sz="2667" dirty="0">
                <a:latin typeface="Gidole" panose="020B0604020202020204" charset="0"/>
              </a:rPr>
              <a:t>Reject the null. There is likely to be a significant difference in means.</a:t>
            </a:r>
          </a:p>
          <a:p>
            <a:pPr marL="381019" indent="-381019">
              <a:buFont typeface="Arial" panose="020B0604020202020204" pitchFamily="34" charset="0"/>
              <a:buChar char="•"/>
            </a:pPr>
            <a:r>
              <a:rPr lang="en-US" sz="2667" b="1" dirty="0">
                <a:latin typeface="Gidole" panose="020B0604020202020204" charset="0"/>
              </a:rPr>
              <a:t>No: </a:t>
            </a:r>
            <a:r>
              <a:rPr lang="en-US" sz="2667" dirty="0">
                <a:latin typeface="Gidole" panose="020B0604020202020204" charset="0"/>
              </a:rPr>
              <a:t>Fail to reject the null. There is unlikely to be a significant difference in means.</a:t>
            </a:r>
          </a:p>
          <a:p>
            <a:pPr marL="381019" indent="-381019">
              <a:buFont typeface="Arial" panose="020B0604020202020204" pitchFamily="34" charset="0"/>
              <a:buChar char="•"/>
            </a:pPr>
            <a:endParaRPr lang="en-US" sz="2667" dirty="0">
              <a:latin typeface="Gidole" panose="020B0604020202020204" charset="0"/>
            </a:endParaRPr>
          </a:p>
          <a:p>
            <a:r>
              <a:rPr lang="en-US" sz="2667" i="1" dirty="0">
                <a:latin typeface="Gidole" panose="020B0604020202020204" charset="0"/>
              </a:rPr>
              <a:t>Two-tail t-test</a:t>
            </a:r>
            <a:r>
              <a:rPr lang="en-US" sz="2667" dirty="0">
                <a:latin typeface="Gidole" panose="020B0604020202020204" charset="0"/>
              </a:rPr>
              <a:t> </a:t>
            </a:r>
            <a:endParaRPr lang="en-US" sz="2667"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0"/>
            <a:ext cx="10665055" cy="1569660"/>
          </a:xfrm>
          <a:prstGeom prst="rect">
            <a:avLst/>
          </a:prstGeom>
          <a:noFill/>
        </p:spPr>
        <p:txBody>
          <a:bodyPr wrap="square" rtlCol="0">
            <a:spAutoFit/>
          </a:bodyPr>
          <a:lstStyle/>
          <a:p>
            <a:pPr algn="ctr"/>
            <a:r>
              <a:rPr lang="en-US" sz="48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1818283"/>
            <a:ext cx="7120010" cy="475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POWER QUERY AS EXCEL’S ETL TOOL</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611841" y="3126936"/>
                <a:ext cx="4366559" cy="3046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𝑜</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strike="sngStrike"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𝑎</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ea typeface="Cambria Math" panose="02040503050406030204" pitchFamily="18" charset="0"/>
                        </a:rPr>
                        <m:t>≠</m:t>
                      </m:r>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611841" y="3126936"/>
                <a:ext cx="4366559" cy="3046988"/>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5091954" y="3248498"/>
            <a:ext cx="6896846" cy="2873031"/>
          </a:xfrm>
          <a:prstGeom prst="rect">
            <a:avLst/>
          </a:prstGeom>
        </p:spPr>
        <p:txBody>
          <a:bodyPr wrap="square" lIns="0" tIns="0" rIns="0" bIns="0" rtlCol="0" anchor="t">
            <a:spAutoFit/>
          </a:bodyPr>
          <a:lstStyle/>
          <a:p>
            <a:pPr marL="231152" lvl="1"/>
            <a:r>
              <a:rPr lang="en-US" sz="2667" dirty="0">
                <a:solidFill>
                  <a:srgbClr val="000000"/>
                </a:solidFill>
                <a:latin typeface="Gidole" panose="020B0604020202020204" charset="0"/>
              </a:rPr>
              <a:t>Null hypothesis: there is no difference in the average sale price of homes with and without air conditioning.</a:t>
            </a:r>
          </a:p>
          <a:p>
            <a:pPr marL="231152" lvl="1"/>
            <a:endParaRPr lang="en-US" sz="2667" dirty="0">
              <a:solidFill>
                <a:srgbClr val="000000"/>
              </a:solidFill>
              <a:latin typeface="Gidole" panose="020B0604020202020204" charset="0"/>
            </a:endParaRPr>
          </a:p>
          <a:p>
            <a:pPr marL="231152" lvl="1"/>
            <a:r>
              <a:rPr lang="en-US" sz="2667"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 full, finished basement? </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6356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 -- SUMMARY </a:t>
            </a:r>
          </a:p>
        </p:txBody>
      </p:sp>
      <p:sp>
        <p:nvSpPr>
          <p:cNvPr id="10" name="TextBox 10"/>
          <p:cNvSpPr txBox="1"/>
          <p:nvPr/>
        </p:nvSpPr>
        <p:spPr>
          <a:xfrm>
            <a:off x="805997" y="1147289"/>
            <a:ext cx="7779203" cy="1107996"/>
          </a:xfrm>
          <a:prstGeom prst="rect">
            <a:avLst/>
          </a:prstGeom>
        </p:spPr>
        <p:txBody>
          <a:bodyPr wrap="square" lIns="0" tIns="0" rIns="0" bIns="0" rtlCol="0" anchor="t">
            <a:spAutoFit/>
          </a:bodyPr>
          <a:lstStyle/>
          <a:p>
            <a:pPr marL="726476" lvl="1" indent="-495325">
              <a:buAutoNum type="arabicPeriod"/>
            </a:pPr>
            <a:r>
              <a:rPr lang="en-US" sz="2400" dirty="0">
                <a:solidFill>
                  <a:srgbClr val="000000"/>
                </a:solidFill>
                <a:latin typeface="Gidole" panose="020B0604020202020204" charset="0"/>
                <a:ea typeface="Roboto Mono" pitchFamily="2" charset="0"/>
              </a:rPr>
              <a:t>Two-tailed independent samples t-test</a:t>
            </a:r>
          </a:p>
          <a:p>
            <a:pPr marL="726476" lvl="1" indent="-495325">
              <a:buAutoNum type="arabicPeriod"/>
            </a:pPr>
            <a:r>
              <a:rPr lang="en-US" sz="24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4978400" y="2361364"/>
            <a:ext cx="6302527" cy="4511876"/>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56134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00076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1"/>
            <a:ext cx="5082879" cy="307776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is the probability of obtaining an effect at least as extreme as the one in your sample data, </a:t>
            </a:r>
            <a:r>
              <a:rPr lang="en-US" sz="3200" b="1" i="1" spc="227" dirty="0">
                <a:solidFill>
                  <a:srgbClr val="F2F0F4"/>
                </a:solidFill>
                <a:latin typeface="Gidole"/>
              </a:rPr>
              <a:t>assuming the null hypothesis is true</a:t>
            </a:r>
            <a:r>
              <a:rPr lang="en-US" sz="3200" b="1" spc="227"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7162800" y="1295400"/>
            <a:ext cx="4739966" cy="398110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280" y="553810"/>
            <a:ext cx="4318000" cy="282918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6419080" y="553811"/>
            <a:ext cx="3893320" cy="2827355"/>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1796280" y="163960"/>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6096000" y="171166"/>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6863151" y="3516600"/>
            <a:ext cx="5174763" cy="2931625"/>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184920" y="4140200"/>
            <a:ext cx="5911080" cy="1200329"/>
          </a:xfrm>
          <a:prstGeom prst="rect">
            <a:avLst/>
          </a:prstGeom>
          <a:noFill/>
        </p:spPr>
        <p:txBody>
          <a:bodyPr wrap="square" rtlCol="0">
            <a:spAutoFit/>
          </a:bodyPr>
          <a:lstStyle/>
          <a:p>
            <a:r>
              <a:rPr lang="en-US" sz="24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863600" y="3429000"/>
            <a:ext cx="1168400" cy="7112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6065512" y="4724975"/>
            <a:ext cx="726519"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2"/>
            <a:ext cx="5082879" cy="346248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does not tell you </a:t>
            </a:r>
            <a:r>
              <a:rPr lang="en-US" sz="3200" b="1" i="1" spc="227" dirty="0">
                <a:solidFill>
                  <a:srgbClr val="F2F0F4"/>
                </a:solidFill>
                <a:latin typeface="Gidole"/>
              </a:rPr>
              <a:t>how much </a:t>
            </a:r>
            <a:r>
              <a:rPr lang="en-US" sz="3200" b="1" spc="227" dirty="0">
                <a:solidFill>
                  <a:srgbClr val="F2F0F4"/>
                </a:solidFill>
                <a:latin typeface="Gidole"/>
              </a:rPr>
              <a:t>of a difference there is, only that there is likely to be a difference. </a:t>
            </a:r>
          </a:p>
          <a:p>
            <a:pPr>
              <a:lnSpc>
                <a:spcPts val="3015"/>
              </a:lnSpc>
            </a:pPr>
            <a:endParaRPr lang="en-US" sz="3200" b="1" spc="227" dirty="0">
              <a:solidFill>
                <a:srgbClr val="F2F0F4"/>
              </a:solidFill>
              <a:latin typeface="Gidole"/>
            </a:endParaRPr>
          </a:p>
          <a:p>
            <a:pPr>
              <a:lnSpc>
                <a:spcPts val="3015"/>
              </a:lnSpc>
            </a:pPr>
            <a:r>
              <a:rPr lang="en-US" sz="3200" b="1" spc="227"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753" y="1447800"/>
            <a:ext cx="3787125" cy="378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3170099"/>
          </a:xfrm>
          <a:prstGeom prst="rect">
            <a:avLst/>
          </a:prstGeom>
          <a:noFill/>
        </p:spPr>
        <p:txBody>
          <a:bodyPr wrap="square" rtlCol="0">
            <a:spAutoFit/>
          </a:bodyPr>
          <a:lstStyle/>
          <a:p>
            <a:r>
              <a:rPr lang="en-US" sz="20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2000" dirty="0">
              <a:latin typeface="Gidole" panose="020B0604020202020204" charset="0"/>
            </a:endParaRPr>
          </a:p>
          <a:p>
            <a:r>
              <a:rPr lang="en-US" sz="2000" dirty="0">
                <a:latin typeface="Gidole" panose="020B0604020202020204" charset="0"/>
              </a:rPr>
              <a:t>-- </a:t>
            </a:r>
            <a:r>
              <a:rPr lang="en-US" sz="2000" dirty="0">
                <a:latin typeface="Gidole" panose="020B0604020202020204" charset="0"/>
                <a:hlinkClick r:id="rId3"/>
              </a:rPr>
              <a:t>(where else but) Wikipedia</a:t>
            </a:r>
            <a:endParaRPr lang="en-US" sz="20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92" y="2789713"/>
            <a:ext cx="5051704" cy="3367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166804" cy="760593"/>
          </a:xfrm>
          <a:prstGeom prst="rect">
            <a:avLst/>
          </a:prstGeom>
        </p:spPr>
        <p:txBody>
          <a:bodyPr wrap="square" lIns="0" tIns="0" rIns="0" bIns="0" rtlCol="0" anchor="t">
            <a:spAutoFit/>
          </a:bodyPr>
          <a:lstStyle/>
          <a:p>
            <a:pPr>
              <a:lnSpc>
                <a:spcPts val="6720"/>
              </a:lnSpc>
              <a:spcBef>
                <a:spcPct val="0"/>
              </a:spcBef>
            </a:pPr>
            <a:r>
              <a:rPr lang="en-US" sz="4000" dirty="0">
                <a:solidFill>
                  <a:srgbClr val="000000"/>
                </a:solidFill>
                <a:latin typeface="Open Sans Extra Bold"/>
              </a:rPr>
              <a:t>ONE STAT </a:t>
            </a:r>
            <a:r>
              <a:rPr lang="en-US" sz="4000" strike="sngStrike" dirty="0">
                <a:solidFill>
                  <a:srgbClr val="000000"/>
                </a:solidFill>
                <a:latin typeface="Open Sans Extra Bold"/>
              </a:rPr>
              <a:t>TO RULE THEM ALL </a:t>
            </a:r>
            <a:r>
              <a:rPr lang="en-US" sz="4000" dirty="0">
                <a:solidFill>
                  <a:srgbClr val="000000"/>
                </a:solidFill>
                <a:latin typeface="Open Sans Extra Bold"/>
              </a:rPr>
              <a:t>TRIANGULATE</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357413" y="1482139"/>
            <a:ext cx="6785750" cy="3666804"/>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254000" y="6357459"/>
            <a:ext cx="5080000" cy="584775"/>
          </a:xfrm>
          <a:prstGeom prst="rect">
            <a:avLst/>
          </a:prstGeom>
          <a:noFill/>
        </p:spPr>
        <p:txBody>
          <a:bodyPr wrap="square" rtlCol="0">
            <a:spAutoFit/>
          </a:bodyPr>
          <a:lstStyle/>
          <a:p>
            <a:r>
              <a:rPr lang="en-US" sz="1600" dirty="0">
                <a:latin typeface="Gidole" panose="020B0604020202020204" charset="0"/>
                <a:hlinkClick r:id="rId5"/>
              </a:rPr>
              <a:t>https://www.amstat.org/asa/files/pdfs/P-ValueStatement.pdf</a:t>
            </a:r>
            <a:r>
              <a:rPr lang="en-US" sz="1600" dirty="0">
                <a:latin typeface="Gidole" panose="020B0604020202020204" charset="0"/>
              </a:rPr>
              <a:t>  </a:t>
            </a:r>
          </a:p>
        </p:txBody>
      </p:sp>
      <p:sp>
        <p:nvSpPr>
          <p:cNvPr id="6" name="TextBox 10">
            <a:extLst>
              <a:ext uri="{FF2B5EF4-FFF2-40B4-BE49-F238E27FC236}">
                <a16:creationId xmlns:a16="http://schemas.microsoft.com/office/drawing/2014/main" id="{1C2DB96B-A20E-A465-1D71-5E71549DA65B}"/>
              </a:ext>
            </a:extLst>
          </p:cNvPr>
          <p:cNvSpPr txBox="1"/>
          <p:nvPr/>
        </p:nvSpPr>
        <p:spPr>
          <a:xfrm>
            <a:off x="7652657" y="2105232"/>
            <a:ext cx="4120243"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Confidence interval: translate the statistical results back into the original measurement unit</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What range of values are we expecting with 95% confidence?</a:t>
            </a:r>
          </a:p>
        </p:txBody>
      </p:sp>
    </p:spTree>
    <p:extLst>
      <p:ext uri="{BB962C8B-B14F-4D97-AF65-F5344CB8AC3E}">
        <p14:creationId xmlns:p14="http://schemas.microsoft.com/office/powerpoint/2010/main" val="21664481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 </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margin-of-error.xlsx</a:t>
            </a:r>
          </a:p>
          <a:p>
            <a:pPr marL="535967" lvl="1"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do pollsters report a “margin of error?”</a:t>
            </a:r>
          </a:p>
          <a:p>
            <a:pPr marL="840782" lvl="2"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3"/>
            <a:ext cx="6191454" cy="2264915"/>
          </a:xfrm>
          <a:prstGeom prst="rect">
            <a:avLst/>
          </a:prstGeom>
        </p:spPr>
        <p:txBody>
          <a:bodyPr lIns="0" tIns="0" rIns="0" bIns="0" rtlCol="0" anchor="t">
            <a:spAutoFit/>
          </a:bodyPr>
          <a:lstStyle/>
          <a:p>
            <a:pPr>
              <a:lnSpc>
                <a:spcPts val="6000"/>
              </a:lnSpc>
            </a:pPr>
            <a:r>
              <a:rPr lang="en-US" sz="4400" spc="250"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7738730" cy="3703065"/>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Methods are not stories</a:t>
            </a:r>
          </a:p>
          <a:p>
            <a:pPr marL="190510" indent="-190510">
              <a:buFont typeface="Arial" panose="020B0604020202020204" pitchFamily="34" charset="0"/>
              <a:buChar char="•"/>
            </a:pPr>
            <a:r>
              <a:rPr lang="en-US" sz="2933" dirty="0">
                <a:latin typeface="Gidole" panose="02000503000000000000" charset="0"/>
              </a:rPr>
              <a:t>Translate to the universal denominator … </a:t>
            </a:r>
            <a:r>
              <a:rPr lang="en-US" sz="2933" b="1" dirty="0">
                <a:latin typeface="Gidole" panose="02000503000000000000" charset="0"/>
              </a:rPr>
              <a:t>$</a:t>
            </a:r>
          </a:p>
          <a:p>
            <a:pPr marL="495325" lvl="1" indent="-190510">
              <a:buFont typeface="Arial" panose="020B0604020202020204" pitchFamily="34" charset="0"/>
              <a:buChar char="•"/>
            </a:pPr>
            <a:r>
              <a:rPr lang="en-US" sz="2933" b="1" dirty="0">
                <a:latin typeface="Gidole" panose="02000503000000000000" charset="0"/>
              </a:rPr>
              <a:t> “</a:t>
            </a:r>
            <a:r>
              <a:rPr lang="en-US" sz="2933" dirty="0">
                <a:latin typeface="Gidole" panose="02000503000000000000" charset="0"/>
              </a:rPr>
              <a:t>The results were significant at p &lt; .005” or</a:t>
            </a:r>
          </a:p>
          <a:p>
            <a:pPr marL="495325" lvl="1" indent="-190510">
              <a:buFont typeface="Arial" panose="020B0604020202020204" pitchFamily="34" charset="0"/>
              <a:buChar char="•"/>
            </a:pPr>
            <a:r>
              <a:rPr lang="en-US" sz="2933" dirty="0">
                <a:latin typeface="Gidole" panose="02000503000000000000" charset="0"/>
              </a:rPr>
              <a:t> “With 95% confidence, a house with AC sells for between $6K and $15K more.”</a:t>
            </a:r>
          </a:p>
          <a:p>
            <a:pPr marL="190510" indent="-190510">
              <a:buFont typeface="Arial" panose="020B0604020202020204" pitchFamily="34" charset="0"/>
              <a:buChar char="•"/>
            </a:pPr>
            <a:r>
              <a:rPr lang="en-US" sz="2933" dirty="0">
                <a:latin typeface="Gidole" panose="02000503000000000000" charset="0"/>
              </a:rPr>
              <a:t>When in doubt, visualize it</a:t>
            </a:r>
          </a:p>
          <a:p>
            <a:pPr marL="190510" indent="-190510">
              <a:buFont typeface="Arial" panose="020B0604020202020204" pitchFamily="34" charset="0"/>
              <a:buChar char="•"/>
            </a:pPr>
            <a:endParaRPr lang="en-US" sz="2933"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108" y="3629"/>
            <a:ext cx="3381114" cy="348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 </a:t>
            </a:r>
            <a:r>
              <a:rPr lang="en-US" sz="2400" dirty="0">
                <a:solidFill>
                  <a:srgbClr val="000000"/>
                </a:solidFill>
                <a:latin typeface="Gidole" panose="020B0604020202020204" charset="0"/>
                <a:ea typeface="Roboto Mono" pitchFamily="2" charset="0"/>
              </a:rPr>
              <a:t>(continued)</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2400" dirty="0" err="1">
                <a:solidFill>
                  <a:srgbClr val="000000"/>
                </a:solidFill>
                <a:latin typeface="Roboto Mono" pitchFamily="2" charset="0"/>
                <a:ea typeface="Roboto Mono" pitchFamily="2" charset="0"/>
              </a:rPr>
              <a:t>gashw</a:t>
            </a:r>
            <a:r>
              <a:rPr lang="en-US" sz="2400" dirty="0">
                <a:solidFill>
                  <a:srgbClr val="000000"/>
                </a:solidFill>
                <a:latin typeface="Gidole" panose="020B0604020202020204" charset="0"/>
                <a:ea typeface="Roboto Mono" pitchFamily="2" charset="0"/>
              </a:rPr>
              <a:t> </a:t>
            </a:r>
            <a:r>
              <a:rPr lang="en-US" sz="2400" b="1" dirty="0">
                <a:solidFill>
                  <a:srgbClr val="000000"/>
                </a:solidFill>
                <a:latin typeface="Gidole" panose="020B0604020202020204" charset="0"/>
                <a:ea typeface="Roboto Mono" pitchFamily="2" charset="0"/>
              </a:rPr>
              <a:t>(Note: new variable!)</a:t>
            </a:r>
            <a:r>
              <a:rPr lang="en-US" sz="24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1" y="418966"/>
            <a:ext cx="7487927"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1"/>
          <p:cNvSpPr txBox="1"/>
          <p:nvPr/>
        </p:nvSpPr>
        <p:spPr>
          <a:xfrm>
            <a:off x="1807734" y="3227070"/>
            <a:ext cx="6403312" cy="1827808"/>
          </a:xfrm>
          <a:prstGeom prst="rect">
            <a:avLst/>
          </a:prstGeom>
        </p:spPr>
        <p:txBody>
          <a:bodyPr lIns="0" tIns="0" rIns="0" bIns="0" rtlCol="0" anchor="t">
            <a:spAutoFit/>
          </a:bodyPr>
          <a:lstStyle/>
          <a:p>
            <a:pPr>
              <a:lnSpc>
                <a:spcPts val="2939"/>
              </a:lnSpc>
              <a:spcBef>
                <a:spcPct val="0"/>
              </a:spcBef>
            </a:pPr>
            <a:r>
              <a:rPr lang="en-US" sz="2100" dirty="0">
                <a:solidFill>
                  <a:srgbClr val="F2F0F4"/>
                </a:solidFill>
                <a:latin typeface="Open Sans Extra Bold"/>
              </a:rPr>
              <a:t>CASE</a:t>
            </a:r>
          </a:p>
          <a:p>
            <a:pPr>
              <a:lnSpc>
                <a:spcPts val="2939"/>
              </a:lnSpc>
              <a:spcBef>
                <a:spcPct val="0"/>
              </a:spcBef>
            </a:pPr>
            <a:r>
              <a:rPr lang="en-US" sz="2100" dirty="0">
                <a:solidFill>
                  <a:srgbClr val="F2F0F4"/>
                </a:solidFill>
                <a:latin typeface="Open Sans Extra Bold"/>
              </a:rPr>
              <a:t>WHEN condition THEN result-expression</a:t>
            </a:r>
          </a:p>
          <a:p>
            <a:pPr>
              <a:lnSpc>
                <a:spcPts val="2939"/>
              </a:lnSpc>
              <a:spcBef>
                <a:spcPct val="0"/>
              </a:spcBef>
            </a:pPr>
            <a:r>
              <a:rPr lang="en-US" sz="2100" dirty="0">
                <a:solidFill>
                  <a:srgbClr val="F2F0F4"/>
                </a:solidFill>
                <a:latin typeface="Open Sans Extra Bold"/>
              </a:rPr>
              <a:t>WHEN condition THEN result-expression ...</a:t>
            </a:r>
          </a:p>
          <a:p>
            <a:pPr>
              <a:lnSpc>
                <a:spcPts val="2939"/>
              </a:lnSpc>
              <a:spcBef>
                <a:spcPct val="0"/>
              </a:spcBef>
            </a:pPr>
            <a:r>
              <a:rPr lang="en-US" sz="2100" dirty="0">
                <a:solidFill>
                  <a:srgbClr val="F2F0F4"/>
                </a:solidFill>
                <a:latin typeface="Open Sans Extra Bold"/>
              </a:rPr>
              <a:t>ELSE result-expression</a:t>
            </a:r>
          </a:p>
          <a:p>
            <a:pPr>
              <a:lnSpc>
                <a:spcPts val="2939"/>
              </a:lnSpc>
              <a:spcBef>
                <a:spcPct val="0"/>
              </a:spcBef>
            </a:pPr>
            <a:r>
              <a:rPr lang="en-US" sz="210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660400" y="2486571"/>
            <a:ext cx="5819855" cy="4120891"/>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6756400" y="2667000"/>
            <a:ext cx="3973680" cy="2308324"/>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A p-value has wiggle room</a:t>
            </a:r>
          </a:p>
          <a:p>
            <a:pPr marL="190510" indent="-190510">
              <a:buFont typeface="Arial" panose="020B0604020202020204" pitchFamily="34" charset="0"/>
              <a:buChar char="•"/>
            </a:pPr>
            <a:r>
              <a:rPr lang="en-US" sz="2400" dirty="0">
                <a:latin typeface="Gidole" panose="020B0604020202020204" charset="0"/>
              </a:rPr>
              <a:t>A confidence interval communicates what’s at stake</a:t>
            </a:r>
          </a:p>
          <a:p>
            <a:pPr marL="190510" indent="-190510">
              <a:buFont typeface="Arial" panose="020B0604020202020204" pitchFamily="34" charset="0"/>
              <a:buChar char="•"/>
            </a:pPr>
            <a:r>
              <a:rPr lang="en-US" sz="2400" dirty="0">
                <a:latin typeface="Gidole" panose="020B0604020202020204" charset="0"/>
              </a:rPr>
              <a:t>A larger sample size can lead to more robust results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675440" y="3302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626948" y="1092199"/>
            <a:ext cx="3306501" cy="3096909"/>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815513"/>
            </a:xfrm>
            <a:prstGeom prst="rect">
              <a:avLst/>
            </a:prstGeom>
            <a:noFill/>
          </p:spPr>
          <p:txBody>
            <a:bodyPr wrap="square" rtlCol="0">
              <a:spAutoFit/>
            </a:bodyPr>
            <a:lstStyle/>
            <a:p>
              <a:pPr algn="ctr"/>
              <a:r>
                <a:rPr lang="en-US" sz="2933"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3904770" y="1098692"/>
            <a:ext cx="3819497" cy="3614621"/>
            <a:chOff x="6019799" y="1238973"/>
            <a:chExt cx="5729246" cy="5421930"/>
          </a:xfrm>
        </p:grpSpPr>
        <p:sp>
          <p:nvSpPr>
            <p:cNvPr id="12" name="TextBox 11">
              <a:extLst>
                <a:ext uri="{FF2B5EF4-FFF2-40B4-BE49-F238E27FC236}">
                  <a16:creationId xmlns:a16="http://schemas.microsoft.com/office/drawing/2014/main" id="{BA60B585-15E5-46DB-B3DE-577C0543BBB3}"/>
                </a:ext>
              </a:extLst>
            </p:cNvPr>
            <p:cNvSpPr txBox="1"/>
            <p:nvPr/>
          </p:nvSpPr>
          <p:spPr>
            <a:xfrm>
              <a:off x="6600484" y="1238973"/>
              <a:ext cx="4572000" cy="1615827"/>
            </a:xfrm>
            <a:prstGeom prst="rect">
              <a:avLst/>
            </a:prstGeom>
            <a:noFill/>
          </p:spPr>
          <p:txBody>
            <a:bodyPr wrap="square" rtlCol="0">
              <a:spAutoFit/>
            </a:bodyPr>
            <a:lstStyle/>
            <a:p>
              <a:r>
                <a:rPr lang="en-US" sz="32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8258554" y="1173062"/>
            <a:ext cx="3609294" cy="3023460"/>
            <a:chOff x="12387829" y="1759593"/>
            <a:chExt cx="5413941" cy="4535190"/>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7829" y="1759593"/>
              <a:ext cx="4572000" cy="815512"/>
            </a:xfrm>
            <a:prstGeom prst="rect">
              <a:avLst/>
            </a:prstGeom>
            <a:noFill/>
          </p:spPr>
          <p:txBody>
            <a:bodyPr wrap="square" rtlCol="0">
              <a:spAutoFit/>
            </a:bodyPr>
            <a:lstStyle/>
            <a:p>
              <a:pPr algn="ctr"/>
              <a:r>
                <a:rPr lang="en-US" sz="2933"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0" y="418966"/>
            <a:ext cx="8058961" cy="733471"/>
          </a:xfrm>
          <a:prstGeom prst="rect">
            <a:avLst/>
          </a:prstGeom>
        </p:spPr>
        <p:txBody>
          <a:bodyPr wrap="square" lIns="0" tIns="0" rIns="0" bIns="0" rtlCol="0" anchor="t">
            <a:spAutoFit/>
          </a:bodyPr>
          <a:lstStyle/>
          <a:p>
            <a:pPr algn="r">
              <a:lnSpc>
                <a:spcPts val="6067"/>
              </a:lnSpc>
            </a:pPr>
            <a:r>
              <a:rPr lang="en-US" sz="4334" spc="130"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711200" y="2667000"/>
            <a:ext cx="10018880" cy="1938992"/>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Check the 4-</a:t>
            </a:r>
            <a:r>
              <a:rPr lang="en-US" sz="2400" dirty="0">
                <a:latin typeface="Roboto Mono" pitchFamily="2" charset="0"/>
                <a:ea typeface="Roboto Mono" pitchFamily="2" charset="0"/>
              </a:rPr>
              <a:t>conclusion</a:t>
            </a:r>
            <a:r>
              <a:rPr lang="en-US" sz="2400" dirty="0">
                <a:latin typeface="Gidole" panose="020B0604020202020204" charset="0"/>
              </a:rPr>
              <a:t> folder for additional t-test practice</a:t>
            </a:r>
          </a:p>
          <a:p>
            <a:pPr marL="190510" indent="-190510">
              <a:buFont typeface="Arial" panose="020B0604020202020204" pitchFamily="34" charset="0"/>
              <a:buChar char="•"/>
            </a:pPr>
            <a:r>
              <a:rPr lang="en-US" sz="2400" dirty="0">
                <a:latin typeface="Gidole" panose="020B0604020202020204" charset="0"/>
              </a:rPr>
              <a:t>Experimental design &amp; A/B testing</a:t>
            </a:r>
          </a:p>
          <a:p>
            <a:pPr marL="190510" indent="-190510">
              <a:buFont typeface="Arial" panose="020B0604020202020204" pitchFamily="34" charset="0"/>
              <a:buChar char="•"/>
            </a:pPr>
            <a:r>
              <a:rPr lang="en-US" sz="2400" dirty="0">
                <a:latin typeface="Gidole" panose="020B0604020202020204" charset="0"/>
              </a:rPr>
              <a:t>Testing multiple categories/non-normal categories/the same observations at multiple time points</a:t>
            </a:r>
          </a:p>
          <a:p>
            <a:pPr marL="190510" indent="-190510">
              <a:buFont typeface="Arial" panose="020B0604020202020204" pitchFamily="34" charset="0"/>
              <a:buChar char="•"/>
            </a:pPr>
            <a:r>
              <a:rPr lang="en-US" sz="24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Data Smart: Using Data Science to Transform Information into Insight</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7457828" y="889000"/>
            <a:ext cx="4295791" cy="5372431"/>
          </a:xfrm>
          <a:prstGeom prst="rect">
            <a:avLst/>
          </a:prstGeom>
        </p:spPr>
      </p:pic>
    </p:spTree>
    <p:extLst>
      <p:ext uri="{BB962C8B-B14F-4D97-AF65-F5344CB8AC3E}">
        <p14:creationId xmlns:p14="http://schemas.microsoft.com/office/powerpoint/2010/main" val="9211873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Advancing into Analytics: From Excel to Python and R</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032" y="559535"/>
            <a:ext cx="4006057" cy="523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III. Augmenting &amp; automating your knowledge: Excel to Python (and back)</a:t>
            </a:r>
          </a:p>
        </p:txBody>
      </p:sp>
    </p:spTree>
    <p:extLst>
      <p:ext uri="{BB962C8B-B14F-4D97-AF65-F5344CB8AC3E}">
        <p14:creationId xmlns:p14="http://schemas.microsoft.com/office/powerpoint/2010/main" val="40708888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Lesson objectives</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Python and Excel: yes, </a:t>
            </a:r>
            <a:r>
              <a:rPr lang="en-US" sz="2800" i="1" dirty="0">
                <a:solidFill>
                  <a:srgbClr val="707070"/>
                </a:solidFill>
                <a:latin typeface="Pragmatica" panose="020B0403040502020204" pitchFamily="34" charset="0"/>
              </a:rPr>
              <a:t>and</a:t>
            </a:r>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Breaking through with Python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Automating with Python</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Agenda:</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Use cases</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Five things to know</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Demo</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B6B9D0AE-A9A0-3089-D6A1-CAC075522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808515"/>
            <a:ext cx="4776385" cy="366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3654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4947213"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hlinkClick r:id="rId4"/>
              </a:rPr>
              <a:t>https://swiy.co/mv-python</a:t>
            </a:r>
            <a:endParaRPr lang="en-US" sz="2800" dirty="0">
              <a:solidFill>
                <a:srgbClr val="707070"/>
              </a:solidFill>
              <a:latin typeface="Pragmatica" panose="020B0403040502020204" pitchFamily="34" charset="0"/>
            </a:endParaRP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Cloud-based Python session, no downloads needed</a:t>
            </a: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Restart your browser if you have issues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8768BCF-FB70-84FF-5EED-7B651F277DC0}"/>
              </a:ext>
            </a:extLst>
          </p:cNvPr>
          <p:cNvPicPr>
            <a:picLocks noChangeAspect="1"/>
          </p:cNvPicPr>
          <p:nvPr/>
        </p:nvPicPr>
        <p:blipFill>
          <a:blip r:embed="rId5"/>
          <a:stretch>
            <a:fillRect/>
          </a:stretch>
        </p:blipFill>
        <p:spPr>
          <a:xfrm>
            <a:off x="5316857" y="1772557"/>
            <a:ext cx="6684643" cy="3312885"/>
          </a:xfrm>
          <a:prstGeom prst="rect">
            <a:avLst/>
          </a:prstGeom>
        </p:spPr>
      </p:pic>
    </p:spTree>
    <p:extLst>
      <p:ext uri="{BB962C8B-B14F-4D97-AF65-F5344CB8AC3E}">
        <p14:creationId xmlns:p14="http://schemas.microsoft.com/office/powerpoint/2010/main" val="36906823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6066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US" sz="4000" dirty="0">
                <a:latin typeface="Aliens &amp; cows" panose="00000500000000000000" pitchFamily="2" charset="0"/>
              </a:rPr>
              <a:t>“I want to make a scatterplot for every pair of variables”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dirty="0">
                <a:solidFill>
                  <a:schemeClr val="hlink"/>
                </a:solidFill>
                <a:latin typeface="Inter"/>
                <a:ea typeface="Inter"/>
                <a:cs typeface="Inter"/>
                <a:sym typeface="Inter"/>
                <a:hlinkClick r:id="rId6"/>
              </a:rPr>
              <a:t>https://www.mrexcel.com/board/threads/excel-2010-plot-lines-between-multiple-ordered-pairs.726760/</a:t>
            </a:r>
            <a:r>
              <a:rPr lang="en" sz="600" dirty="0">
                <a:solidFill>
                  <a:schemeClr val="dk1"/>
                </a:solidFill>
                <a:latin typeface="Inter"/>
                <a:ea typeface="Inter"/>
                <a:cs typeface="Inter"/>
                <a:sym typeface="Inter"/>
              </a:rPr>
              <a:t> </a:t>
            </a:r>
            <a:endParaRPr sz="600" dirty="0">
              <a:solidFill>
                <a:schemeClr val="dk1"/>
              </a:solidFill>
              <a:latin typeface="Inter"/>
              <a:ea typeface="Inter"/>
              <a:cs typeface="Inter"/>
              <a:sym typeface="Inter"/>
            </a:endParaRPr>
          </a:p>
          <a:p>
            <a:pPr marL="0" lvl="0" indent="0" algn="l" rtl="0">
              <a:spcBef>
                <a:spcPts val="0"/>
              </a:spcBef>
              <a:spcAft>
                <a:spcPts val="0"/>
              </a:spcAft>
              <a:buNone/>
            </a:pPr>
            <a:r>
              <a:rPr lang="en" sz="600" u="sng" dirty="0">
                <a:solidFill>
                  <a:schemeClr val="hlink"/>
                </a:solidFill>
                <a:latin typeface="Inter"/>
                <a:ea typeface="Inter"/>
                <a:cs typeface="Inter"/>
                <a:sym typeface="Inter"/>
                <a:hlinkClick r:id="rId7"/>
              </a:rPr>
              <a:t>https://gist.github.com/summerofgeorge/cb214a5c350c378b2107c5cc6385e73f</a:t>
            </a:r>
            <a:r>
              <a:rPr lang="en" sz="600" dirty="0">
                <a:solidFill>
                  <a:schemeClr val="dk1"/>
                </a:solidFill>
                <a:latin typeface="Inter"/>
                <a:ea typeface="Inter"/>
                <a:cs typeface="Inter"/>
                <a:sym typeface="Inter"/>
              </a:rPr>
              <a:t>  </a:t>
            </a:r>
            <a:endParaRPr sz="1100" dirty="0">
              <a:latin typeface="Inter"/>
              <a:ea typeface="Inter"/>
              <a:cs typeface="Inter"/>
              <a:sym typeface="Inter"/>
            </a:endParaRPr>
          </a:p>
        </p:txBody>
      </p:sp>
      <p:pic>
        <p:nvPicPr>
          <p:cNvPr id="12" name="Google Shape;381;p44">
            <a:extLst>
              <a:ext uri="{FF2B5EF4-FFF2-40B4-BE49-F238E27FC236}">
                <a16:creationId xmlns:a16="http://schemas.microsoft.com/office/drawing/2014/main" id="{DAAF0BBD-5035-8C42-3477-EB010DB3FE70}"/>
              </a:ext>
            </a:extLst>
          </p:cNvPr>
          <p:cNvPicPr preferRelativeResize="0"/>
          <p:nvPr/>
        </p:nvPicPr>
        <p:blipFill>
          <a:blip r:embed="rId8">
            <a:alphaModFix/>
          </a:blip>
          <a:stretch>
            <a:fillRect/>
          </a:stretch>
        </p:blipFill>
        <p:spPr>
          <a:xfrm>
            <a:off x="1547752" y="2211798"/>
            <a:ext cx="3170843" cy="3902529"/>
          </a:xfrm>
          <a:prstGeom prst="rect">
            <a:avLst/>
          </a:prstGeom>
          <a:noFill/>
          <a:ln w="9525" cap="flat" cmpd="sng">
            <a:solidFill>
              <a:srgbClr val="BFC0C0"/>
            </a:solidFill>
            <a:prstDash val="solid"/>
            <a:round/>
            <a:headEnd type="none" w="sm" len="sm"/>
            <a:tailEnd type="none" w="sm" len="sm"/>
          </a:ln>
        </p:spPr>
      </p:pic>
      <p:pic>
        <p:nvPicPr>
          <p:cNvPr id="13" name="Google Shape;382;p44">
            <a:extLst>
              <a:ext uri="{FF2B5EF4-FFF2-40B4-BE49-F238E27FC236}">
                <a16:creationId xmlns:a16="http://schemas.microsoft.com/office/drawing/2014/main" id="{9EC45B6E-3F16-BB0D-B2D4-0CDCE6BB2F60}"/>
              </a:ext>
            </a:extLst>
          </p:cNvPr>
          <p:cNvPicPr preferRelativeResize="0"/>
          <p:nvPr/>
        </p:nvPicPr>
        <p:blipFill>
          <a:blip r:embed="rId9">
            <a:alphaModFix/>
          </a:blip>
          <a:stretch>
            <a:fillRect/>
          </a:stretch>
        </p:blipFill>
        <p:spPr>
          <a:xfrm>
            <a:off x="6248400" y="2347042"/>
            <a:ext cx="4974771" cy="3632040"/>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5756248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an index column by group”</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6">
                  <a:extLst>
                    <a:ext uri="{A12FA001-AC4F-418D-AE19-62706E023703}">
                      <ahyp:hlinkClr xmlns:ahyp="http://schemas.microsoft.com/office/drawing/2018/hyperlinkcolor" val="tx"/>
                    </a:ext>
                  </a:extLst>
                </a:hlinkClick>
              </a:rPr>
              <a:t>https://datacornering.com/how-to-create-group-index-with-power-query-or-r/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7">
                  <a:extLst>
                    <a:ext uri="{A12FA001-AC4F-418D-AE19-62706E023703}">
                      <ahyp:hlinkClr xmlns:ahyp="http://schemas.microsoft.com/office/drawing/2018/hyperlinkcolor" val="tx"/>
                    </a:ext>
                  </a:extLst>
                </a:hlinkClick>
              </a:rPr>
              <a:t>https://gist.github.com/summerofgeorge/59642030a112b90d5b04bebf77f53ddd</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389;p45">
            <a:extLst>
              <a:ext uri="{FF2B5EF4-FFF2-40B4-BE49-F238E27FC236}">
                <a16:creationId xmlns:a16="http://schemas.microsoft.com/office/drawing/2014/main" id="{B23A19C4-98E8-5CD8-CF51-E7A0376143F4}"/>
              </a:ext>
            </a:extLst>
          </p:cNvPr>
          <p:cNvPicPr preferRelativeResize="0"/>
          <p:nvPr/>
        </p:nvPicPr>
        <p:blipFill>
          <a:blip r:embed="rId8">
            <a:alphaModFix/>
          </a:blip>
          <a:stretch>
            <a:fillRect/>
          </a:stretch>
        </p:blipFill>
        <p:spPr>
          <a:xfrm>
            <a:off x="439785" y="2542296"/>
            <a:ext cx="4910543" cy="1773408"/>
          </a:xfrm>
          <a:prstGeom prst="rect">
            <a:avLst/>
          </a:prstGeom>
          <a:noFill/>
          <a:ln w="9525" cap="flat" cmpd="sng">
            <a:solidFill>
              <a:srgbClr val="BFC0C0"/>
            </a:solidFill>
            <a:prstDash val="solid"/>
            <a:round/>
            <a:headEnd type="none" w="sm" len="sm"/>
            <a:tailEnd type="none" w="sm" len="sm"/>
          </a:ln>
        </p:spPr>
      </p:pic>
      <p:pic>
        <p:nvPicPr>
          <p:cNvPr id="15" name="Google Shape;390;p45">
            <a:extLst>
              <a:ext uri="{FF2B5EF4-FFF2-40B4-BE49-F238E27FC236}">
                <a16:creationId xmlns:a16="http://schemas.microsoft.com/office/drawing/2014/main" id="{C150C02D-A2C5-30C9-3CEF-445FD209ACFB}"/>
              </a:ext>
            </a:extLst>
          </p:cNvPr>
          <p:cNvPicPr preferRelativeResize="0"/>
          <p:nvPr/>
        </p:nvPicPr>
        <p:blipFill>
          <a:blip r:embed="rId9">
            <a:alphaModFix/>
          </a:blip>
          <a:stretch>
            <a:fillRect/>
          </a:stretch>
        </p:blipFill>
        <p:spPr>
          <a:xfrm>
            <a:off x="6553200" y="2432867"/>
            <a:ext cx="3643080" cy="3966393"/>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573662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6402543"/>
            <a:ext cx="5435600" cy="666977"/>
          </a:xfrm>
          <a:prstGeom prst="rect">
            <a:avLst/>
          </a:prstGeom>
          <a:noFill/>
        </p:spPr>
        <p:txBody>
          <a:bodyPr wrap="square" rtlCol="0">
            <a:spAutoFit/>
          </a:bodyPr>
          <a:lstStyle/>
          <a:p>
            <a:r>
              <a:rPr lang="en-US" sz="1867" dirty="0">
                <a:latin typeface="Gidole" panose="020B0604020202020204" charset="0"/>
                <a:hlinkClick r:id="rId4"/>
              </a:rPr>
              <a:t>https://giphy.com/gifs/mythbusters-gif-qVuWpc7MxvGz6</a:t>
            </a:r>
            <a:r>
              <a:rPr lang="en-US" sz="1867"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478463"/>
            <a:ext cx="6654800" cy="3748418"/>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 lagged variable”</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https://stackoverflow.com/questions/37446950/powerbi-time-lag-calculation-in-dates-using-query-editor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https://gist.github.com/summerofgeorge/a53be111c3d2b4da5ffaf0d732f3bb53</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2" name="Google Shape;403;p46">
            <a:extLst>
              <a:ext uri="{FF2B5EF4-FFF2-40B4-BE49-F238E27FC236}">
                <a16:creationId xmlns:a16="http://schemas.microsoft.com/office/drawing/2014/main" id="{D8E1D84A-702C-75BE-94A2-2BEE1FC25827}"/>
              </a:ext>
            </a:extLst>
          </p:cNvPr>
          <p:cNvPicPr preferRelativeResize="0"/>
          <p:nvPr/>
        </p:nvPicPr>
        <p:blipFill>
          <a:blip r:embed="rId8">
            <a:alphaModFix/>
          </a:blip>
          <a:stretch>
            <a:fillRect/>
          </a:stretch>
        </p:blipFill>
        <p:spPr>
          <a:xfrm>
            <a:off x="567449" y="2474267"/>
            <a:ext cx="4380108" cy="1455475"/>
          </a:xfrm>
          <a:prstGeom prst="rect">
            <a:avLst/>
          </a:prstGeom>
          <a:noFill/>
          <a:ln w="9525" cap="flat" cmpd="sng">
            <a:solidFill>
              <a:srgbClr val="BFC0C0"/>
            </a:solidFill>
            <a:prstDash val="solid"/>
            <a:round/>
            <a:headEnd type="none" w="sm" len="sm"/>
            <a:tailEnd type="none" w="sm" len="sm"/>
          </a:ln>
        </p:spPr>
      </p:pic>
      <p:pic>
        <p:nvPicPr>
          <p:cNvPr id="13" name="Google Shape;404;p46">
            <a:extLst>
              <a:ext uri="{FF2B5EF4-FFF2-40B4-BE49-F238E27FC236}">
                <a16:creationId xmlns:a16="http://schemas.microsoft.com/office/drawing/2014/main" id="{894A03BE-9D5E-32F6-A3C6-5D50F3DD8182}"/>
              </a:ext>
            </a:extLst>
          </p:cNvPr>
          <p:cNvPicPr preferRelativeResize="0"/>
          <p:nvPr/>
        </p:nvPicPr>
        <p:blipFill>
          <a:blip r:embed="rId9">
            <a:alphaModFix/>
          </a:blip>
          <a:stretch>
            <a:fillRect/>
          </a:stretch>
        </p:blipFill>
        <p:spPr>
          <a:xfrm>
            <a:off x="5775030" y="2474267"/>
            <a:ext cx="5118994" cy="3091624"/>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6384755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know what percent of each column are missing values”</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https://docs.microsoft.com/en-us/power-query/data-profiling-tools</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https://gist.github.com/summerofgeorge/23202b54454af7518dd9fe5c3baec7dc</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414;p47">
            <a:extLst>
              <a:ext uri="{FF2B5EF4-FFF2-40B4-BE49-F238E27FC236}">
                <a16:creationId xmlns:a16="http://schemas.microsoft.com/office/drawing/2014/main" id="{173DF803-AF42-712B-2E7F-B5D53E591ECA}"/>
              </a:ext>
            </a:extLst>
          </p:cNvPr>
          <p:cNvPicPr preferRelativeResize="0"/>
          <p:nvPr/>
        </p:nvPicPr>
        <p:blipFill rotWithShape="1">
          <a:blip r:embed="rId8">
            <a:alphaModFix/>
          </a:blip>
          <a:srcRect r="52118" b="63815"/>
          <a:stretch/>
        </p:blipFill>
        <p:spPr>
          <a:xfrm>
            <a:off x="416406" y="2240045"/>
            <a:ext cx="5118979" cy="2261198"/>
          </a:xfrm>
          <a:prstGeom prst="rect">
            <a:avLst/>
          </a:prstGeom>
          <a:noFill/>
          <a:ln w="9525" cap="flat" cmpd="sng">
            <a:solidFill>
              <a:srgbClr val="BFC0C0"/>
            </a:solidFill>
            <a:prstDash val="solid"/>
            <a:round/>
            <a:headEnd type="none" w="sm" len="sm"/>
            <a:tailEnd type="none" w="sm" len="sm"/>
          </a:ln>
        </p:spPr>
      </p:pic>
      <p:pic>
        <p:nvPicPr>
          <p:cNvPr id="15" name="Google Shape;415;p47">
            <a:extLst>
              <a:ext uri="{FF2B5EF4-FFF2-40B4-BE49-F238E27FC236}">
                <a16:creationId xmlns:a16="http://schemas.microsoft.com/office/drawing/2014/main" id="{3B4606E6-85BE-0A5F-377A-3E816F09B1EC}"/>
              </a:ext>
            </a:extLst>
          </p:cNvPr>
          <p:cNvPicPr preferRelativeResize="0"/>
          <p:nvPr/>
        </p:nvPicPr>
        <p:blipFill>
          <a:blip r:embed="rId9">
            <a:alphaModFix/>
          </a:blip>
          <a:stretch>
            <a:fillRect/>
          </a:stretch>
        </p:blipFill>
        <p:spPr>
          <a:xfrm>
            <a:off x="6096001" y="2329338"/>
            <a:ext cx="5039170" cy="349996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104750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pick a row at random from my very large dataset”</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https://chandoo.org/wp/power-query-random-sample/</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https://gist.github.com/summerofgeorge/631ad40ef849886aee6840a497088aa7</a:t>
            </a:r>
            <a:r>
              <a:rPr lang="en-US" sz="900" dirty="0">
                <a:solidFill>
                  <a:schemeClr val="dk1"/>
                </a:solidFill>
              </a:rPr>
              <a:t> </a:t>
            </a:r>
            <a:endParaRPr lang="en-US" sz="800" dirty="0"/>
          </a:p>
        </p:txBody>
      </p:sp>
      <p:pic>
        <p:nvPicPr>
          <p:cNvPr id="12" name="Google Shape;425;p48">
            <a:extLst>
              <a:ext uri="{FF2B5EF4-FFF2-40B4-BE49-F238E27FC236}">
                <a16:creationId xmlns:a16="http://schemas.microsoft.com/office/drawing/2014/main" id="{5CC1370C-6166-871E-16C1-8197252CDCD3}"/>
              </a:ext>
            </a:extLst>
          </p:cNvPr>
          <p:cNvPicPr preferRelativeResize="0"/>
          <p:nvPr/>
        </p:nvPicPr>
        <p:blipFill>
          <a:blip r:embed="rId8">
            <a:alphaModFix/>
          </a:blip>
          <a:stretch>
            <a:fillRect/>
          </a:stretch>
        </p:blipFill>
        <p:spPr>
          <a:xfrm>
            <a:off x="571014" y="2591360"/>
            <a:ext cx="4572486" cy="3181885"/>
          </a:xfrm>
          <a:prstGeom prst="rect">
            <a:avLst/>
          </a:prstGeom>
          <a:noFill/>
          <a:ln w="9525" cap="flat" cmpd="sng">
            <a:solidFill>
              <a:srgbClr val="BFC0C0"/>
            </a:solidFill>
            <a:prstDash val="solid"/>
            <a:round/>
            <a:headEnd type="none" w="sm" len="sm"/>
            <a:tailEnd type="none" w="sm" len="sm"/>
          </a:ln>
        </p:spPr>
      </p:pic>
      <p:pic>
        <p:nvPicPr>
          <p:cNvPr id="13" name="Google Shape;426;p48">
            <a:extLst>
              <a:ext uri="{FF2B5EF4-FFF2-40B4-BE49-F238E27FC236}">
                <a16:creationId xmlns:a16="http://schemas.microsoft.com/office/drawing/2014/main" id="{8850518B-33BC-0C76-C473-11912CD61C94}"/>
              </a:ext>
            </a:extLst>
          </p:cNvPr>
          <p:cNvPicPr preferRelativeResize="0"/>
          <p:nvPr/>
        </p:nvPicPr>
        <p:blipFill>
          <a:blip r:embed="rId9">
            <a:alphaModFix/>
          </a:blip>
          <a:stretch>
            <a:fillRect/>
          </a:stretch>
        </p:blipFill>
        <p:spPr>
          <a:xfrm>
            <a:off x="6863443" y="2510681"/>
            <a:ext cx="4199139" cy="198608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9262523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344017" cy="1446550"/>
          </a:xfrm>
          <a:prstGeom prst="rect">
            <a:avLst/>
          </a:prstGeom>
          <a:noFill/>
        </p:spPr>
        <p:txBody>
          <a:bodyPr wrap="square" rtlCol="0">
            <a:spAutoFit/>
          </a:bodyPr>
          <a:lstStyle/>
          <a:p>
            <a:r>
              <a:rPr lang="en-US" sz="4400" dirty="0">
                <a:latin typeface="Aliens &amp; cows" panose="00000500000000000000" pitchFamily="2" charset="0"/>
              </a:rPr>
              <a:t>Learning Python is a knowledge investment that pays off</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ECF4DC6F-70F7-5B19-8A0F-94444D4C7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190" y="1622560"/>
            <a:ext cx="6362020" cy="45272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ADAACF-5BF7-EA0A-6936-EB4E09559190}"/>
              </a:ext>
            </a:extLst>
          </p:cNvPr>
          <p:cNvSpPr txBox="1"/>
          <p:nvPr/>
        </p:nvSpPr>
        <p:spPr>
          <a:xfrm>
            <a:off x="59871" y="6529168"/>
            <a:ext cx="6096000" cy="246221"/>
          </a:xfrm>
          <a:prstGeom prst="rect">
            <a:avLst/>
          </a:prstGeom>
          <a:noFill/>
        </p:spPr>
        <p:txBody>
          <a:bodyPr wrap="square">
            <a:spAutoFit/>
          </a:bodyPr>
          <a:lstStyle/>
          <a:p>
            <a:r>
              <a:rPr lang="en-US" sz="1000" b="0" i="0" u="sng" strike="noStrike" dirty="0">
                <a:solidFill>
                  <a:srgbClr val="2200CC"/>
                </a:solidFill>
                <a:effectLst/>
                <a:latin typeface="Inter"/>
                <a:hlinkClick r:id="rId5"/>
              </a:rPr>
              <a:t>https://marcgg.com/blog/2015/09/30/automate-repetitive-tasks/</a:t>
            </a:r>
            <a:endParaRPr lang="en-US" sz="2400" dirty="0"/>
          </a:p>
        </p:txBody>
      </p:sp>
    </p:spTree>
    <p:extLst>
      <p:ext uri="{BB962C8B-B14F-4D97-AF65-F5344CB8AC3E}">
        <p14:creationId xmlns:p14="http://schemas.microsoft.com/office/powerpoint/2010/main" val="31797503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919F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Five things Excel users should know about Python</a:t>
            </a:r>
          </a:p>
        </p:txBody>
      </p:sp>
    </p:spTree>
    <p:extLst>
      <p:ext uri="{BB962C8B-B14F-4D97-AF65-F5344CB8AC3E}">
        <p14:creationId xmlns:p14="http://schemas.microsoft.com/office/powerpoint/2010/main" val="18842792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11937139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41073703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2865613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26217832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3609148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047535" y="176372"/>
            <a:ext cx="5941265" cy="1538883"/>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5157525" cy="3438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2258407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4282447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1452228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1014962" y="1685665"/>
          <a:ext cx="9879062" cy="4741426"/>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0146858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3330853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2092252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33057119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1037605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34192889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283738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711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797209" y="176372"/>
            <a:ext cx="5191591" cy="3077766"/>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27"/>
            <a:ext cx="6682966" cy="34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40061937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26778729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Finale</a:t>
            </a:r>
          </a:p>
        </p:txBody>
      </p:sp>
    </p:spTree>
    <p:extLst>
      <p:ext uri="{BB962C8B-B14F-4D97-AF65-F5344CB8AC3E}">
        <p14:creationId xmlns:p14="http://schemas.microsoft.com/office/powerpoint/2010/main" val="29529859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t="7398"/>
          <a:stretch/>
        </p:blipFill>
        <p:spPr>
          <a:xfrm>
            <a:off x="1" y="0"/>
            <a:ext cx="12192001" cy="7113232"/>
          </a:xfrm>
          <a:prstGeom prst="rect">
            <a:avLst/>
          </a:prstGeom>
          <a:noFill/>
          <a:ln>
            <a:noFill/>
          </a:ln>
        </p:spPr>
      </p:pic>
      <p:pic>
        <p:nvPicPr>
          <p:cNvPr id="446" name="Google Shape;446;p51"/>
          <p:cNvPicPr preferRelativeResize="0"/>
          <p:nvPr/>
        </p:nvPicPr>
        <p:blipFill rotWithShape="1">
          <a:blip r:embed="rId4">
            <a:alphaModFix/>
          </a:blip>
          <a:srcRect r="63534"/>
          <a:stretch/>
        </p:blipFill>
        <p:spPr>
          <a:xfrm>
            <a:off x="11542433" y="6524401"/>
            <a:ext cx="531936" cy="483433"/>
          </a:xfrm>
          <a:prstGeom prst="rect">
            <a:avLst/>
          </a:prstGeom>
          <a:noFill/>
          <a:ln>
            <a:noFill/>
          </a:ln>
        </p:spPr>
      </p:pic>
      <p:sp>
        <p:nvSpPr>
          <p:cNvPr id="447" name="Google Shape;447;p51"/>
          <p:cNvSpPr txBox="1">
            <a:spLocks noGrp="1"/>
          </p:cNvSpPr>
          <p:nvPr>
            <p:ph type="title"/>
          </p:nvPr>
        </p:nvSpPr>
        <p:spPr>
          <a:xfrm>
            <a:off x="672167" y="335300"/>
            <a:ext cx="10834000" cy="1651600"/>
          </a:xfrm>
          <a:prstGeom prst="rect">
            <a:avLst/>
          </a:prstGeom>
        </p:spPr>
        <p:txBody>
          <a:bodyPr spcFirstLastPara="1" vert="horz" wrap="square" lIns="0" tIns="0" rIns="0" bIns="0" rtlCol="0" anchor="t" anchorCtr="0">
            <a:noAutofit/>
          </a:bodyPr>
          <a:lstStyle/>
          <a:p>
            <a:pPr>
              <a:spcBef>
                <a:spcPts val="0"/>
              </a:spcBef>
            </a:pPr>
            <a:r>
              <a:rPr lang="en" dirty="0">
                <a:solidFill>
                  <a:schemeClr val="lt1"/>
                </a:solidFill>
                <a:latin typeface="Pragmatica" panose="020B7200000000000000" pitchFamily="34" charset="0"/>
              </a:rPr>
              <a:t>Let’s play DataBaseball!</a:t>
            </a:r>
            <a:br>
              <a:rPr lang="en" dirty="0">
                <a:solidFill>
                  <a:schemeClr val="lt1"/>
                </a:solidFill>
                <a:latin typeface="Pragmatica" panose="020B7200000000000000" pitchFamily="34" charset="0"/>
              </a:rPr>
            </a:br>
            <a:r>
              <a:rPr lang="en-US" dirty="0">
                <a:solidFill>
                  <a:schemeClr val="lt1"/>
                </a:solidFill>
                <a:latin typeface="Consolas" panose="020B0609020204030204" pitchFamily="49" charset="0"/>
              </a:rPr>
              <a:t>d</a:t>
            </a:r>
            <a:r>
              <a:rPr lang="en" dirty="0">
                <a:solidFill>
                  <a:schemeClr val="lt1"/>
                </a:solidFill>
                <a:latin typeface="Consolas" panose="020B0609020204030204" pitchFamily="49" charset="0"/>
              </a:rPr>
              <a:t>ata-baseball.ipynb</a:t>
            </a:r>
            <a:endParaRPr dirty="0">
              <a:solidFill>
                <a:schemeClr val="lt1"/>
              </a:solidFill>
              <a:latin typeface="Consolas" panose="020B0609020204030204" pitchFamily="49" charset="0"/>
            </a:endParaRPr>
          </a:p>
        </p:txBody>
      </p:sp>
      <p:sp>
        <p:nvSpPr>
          <p:cNvPr id="448" name="Google Shape;448;p51"/>
          <p:cNvSpPr txBox="1"/>
          <p:nvPr/>
        </p:nvSpPr>
        <p:spPr>
          <a:xfrm>
            <a:off x="9099200"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1. Import the data</a:t>
            </a:r>
            <a:endParaRPr sz="2400" b="1" dirty="0">
              <a:solidFill>
                <a:schemeClr val="lt1"/>
              </a:solidFill>
              <a:latin typeface="Pragmatica" panose="020B7200000000000000" pitchFamily="34" charset="0"/>
              <a:ea typeface="Inter"/>
              <a:cs typeface="Inter"/>
              <a:sym typeface="Inter"/>
            </a:endParaRPr>
          </a:p>
        </p:txBody>
      </p:sp>
      <p:sp>
        <p:nvSpPr>
          <p:cNvPr id="449" name="Google Shape;449;p51"/>
          <p:cNvSpPr txBox="1"/>
          <p:nvPr/>
        </p:nvSpPr>
        <p:spPr>
          <a:xfrm>
            <a:off x="4686433" y="1739001"/>
            <a:ext cx="24972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2. Profile the data</a:t>
            </a:r>
            <a:endParaRPr sz="2400" b="1" dirty="0">
              <a:solidFill>
                <a:schemeClr val="lt1"/>
              </a:solidFill>
              <a:latin typeface="Pragmatica" panose="020B7200000000000000" pitchFamily="34" charset="0"/>
              <a:ea typeface="Inter"/>
              <a:cs typeface="Inter"/>
              <a:sym typeface="Inter"/>
            </a:endParaRPr>
          </a:p>
        </p:txBody>
      </p:sp>
      <p:sp>
        <p:nvSpPr>
          <p:cNvPr id="450" name="Google Shape;450;p51"/>
          <p:cNvSpPr txBox="1"/>
          <p:nvPr/>
        </p:nvSpPr>
        <p:spPr>
          <a:xfrm>
            <a:off x="305567"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3. Analyze the data</a:t>
            </a:r>
            <a:endParaRPr sz="2400" b="1" dirty="0">
              <a:solidFill>
                <a:schemeClr val="lt1"/>
              </a:solidFill>
              <a:latin typeface="Pragmatica" panose="020B7200000000000000" pitchFamily="34" charset="0"/>
              <a:ea typeface="Inter"/>
              <a:cs typeface="Inter"/>
              <a:sym typeface="Inter"/>
            </a:endParaRPr>
          </a:p>
        </p:txBody>
      </p:sp>
      <p:sp>
        <p:nvSpPr>
          <p:cNvPr id="451" name="Google Shape;451;p51"/>
          <p:cNvSpPr txBox="1"/>
          <p:nvPr/>
        </p:nvSpPr>
        <p:spPr>
          <a:xfrm>
            <a:off x="4505867" y="5771768"/>
            <a:ext cx="3542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4. Export results to Excel</a:t>
            </a:r>
            <a:endParaRPr sz="2400" b="1" dirty="0">
              <a:solidFill>
                <a:schemeClr val="lt1"/>
              </a:solidFill>
              <a:latin typeface="Pragmatica" panose="020B7200000000000000" pitchFamily="34" charset="0"/>
              <a:ea typeface="Inter"/>
              <a:cs typeface="Inter"/>
              <a:sym typeface="Inte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Python?</a:t>
            </a:r>
          </a:p>
        </p:txBody>
      </p:sp>
    </p:spTree>
    <p:extLst>
      <p:ext uri="{BB962C8B-B14F-4D97-AF65-F5344CB8AC3E}">
        <p14:creationId xmlns:p14="http://schemas.microsoft.com/office/powerpoint/2010/main" val="6351246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a:t>
            </a:r>
          </a:p>
        </p:txBody>
      </p:sp>
    </p:spTree>
    <p:extLst>
      <p:ext uri="{BB962C8B-B14F-4D97-AF65-F5344CB8AC3E}">
        <p14:creationId xmlns:p14="http://schemas.microsoft.com/office/powerpoint/2010/main" val="36286790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603114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9929066-87F4-36C2-B0C4-8DB402801600}"/>
              </a:ext>
            </a:extLst>
          </p:cNvPr>
          <p:cNvPicPr>
            <a:picLocks noChangeAspect="1"/>
          </p:cNvPicPr>
          <p:nvPr/>
        </p:nvPicPr>
        <p:blipFill>
          <a:blip r:embed="rId3"/>
          <a:stretch>
            <a:fillRect/>
          </a:stretch>
        </p:blipFill>
        <p:spPr>
          <a:xfrm>
            <a:off x="0" y="3276600"/>
            <a:ext cx="12192000" cy="2592784"/>
          </a:xfrm>
          <a:prstGeom prst="rect">
            <a:avLst/>
          </a:prstGeom>
        </p:spPr>
      </p:pic>
    </p:spTree>
    <p:extLst>
      <p:ext uri="{BB962C8B-B14F-4D97-AF65-F5344CB8AC3E}">
        <p14:creationId xmlns:p14="http://schemas.microsoft.com/office/powerpoint/2010/main" val="5748213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3120718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https://swiy.co/mv-download</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Unzip folder</a:t>
            </a: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965842" y="1803401"/>
            <a:ext cx="5384158" cy="5396414"/>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Access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ea typeface="Roboto Mono" pitchFamily="2" charset="0"/>
              </a:rPr>
              <a:t>.txt</a:t>
            </a:r>
            <a:r>
              <a:rPr lang="en-US" sz="3600" spc="107" dirty="0">
                <a:solidFill>
                  <a:srgbClr val="000000"/>
                </a:solidFill>
                <a:latin typeface="Gidole" panose="02000503000000000000" pitchFamily="50" charset="0"/>
              </a:rPr>
              <a:t> and </a:t>
            </a:r>
            <a:r>
              <a:rPr lang="en-US" sz="3600" spc="107" dirty="0">
                <a:solidFill>
                  <a:srgbClr val="000000"/>
                </a:solidFill>
                <a:latin typeface="Gidole" panose="02000503000000000000" pitchFamily="50" charset="0"/>
                <a:ea typeface="Roboto Mono" pitchFamily="2" charset="0"/>
              </a:rPr>
              <a:t>.csv</a:t>
            </a:r>
            <a:r>
              <a:rPr lang="en-US" sz="3600" spc="107" dirty="0">
                <a:solidFill>
                  <a:srgbClr val="000000"/>
                </a:solidFill>
                <a:latin typeface="Gidole" panose="02000503000000000000" pitchFamily="50" charset="0"/>
              </a:rPr>
              <a:t> files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SQL Server &amp; other relational databases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XML, HTML &amp; Web data</a:t>
            </a:r>
            <a:br>
              <a:rPr lang="en-US" sz="2667" spc="107" dirty="0">
                <a:solidFill>
                  <a:srgbClr val="000000"/>
                </a:solidFill>
                <a:latin typeface="Gidole" panose="02000503000000000000" pitchFamily="50" charset="0"/>
              </a:rPr>
            </a:br>
            <a:endParaRPr lang="en-US" sz="2667" spc="107" dirty="0">
              <a:solidFill>
                <a:srgbClr val="000000"/>
              </a:solidFill>
              <a:latin typeface="Gidole" panose="02000503000000000000" pitchFamily="50" charset="0"/>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6096000" y="1803400"/>
            <a:ext cx="5384158" cy="4842416"/>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SharePoint</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Hadoop</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err="1">
                <a:solidFill>
                  <a:srgbClr val="000000"/>
                </a:solidFill>
                <a:latin typeface="Gidole" panose="02000503000000000000" pitchFamily="50" charset="0"/>
              </a:rPr>
              <a:t>oData</a:t>
            </a: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i="1" spc="107" dirty="0">
                <a:solidFill>
                  <a:srgbClr val="000000"/>
                </a:solidFill>
                <a:latin typeface="Gidole" panose="02000503000000000000" pitchFamily="50" charset="0"/>
              </a:rPr>
              <a:t>Combinations of the above…</a:t>
            </a:r>
            <a:br>
              <a:rPr lang="en-US" sz="2667" i="1" spc="107" dirty="0">
                <a:solidFill>
                  <a:srgbClr val="000000"/>
                </a:solidFill>
                <a:latin typeface="Gidole" panose="02000503000000000000" pitchFamily="50" charset="0"/>
              </a:rPr>
            </a:br>
            <a:endParaRPr lang="en-US" sz="2667" i="1" spc="107"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88106"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BONUS! LINEAR REGRESSION</a:t>
            </a:r>
          </a:p>
        </p:txBody>
      </p:sp>
    </p:spTree>
    <p:extLst>
      <p:ext uri="{BB962C8B-B14F-4D97-AF65-F5344CB8AC3E}">
        <p14:creationId xmlns:p14="http://schemas.microsoft.com/office/powerpoint/2010/main" val="10103372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762000" y="1946317"/>
            <a:ext cx="10414196" cy="1586973"/>
          </a:xfrm>
          <a:prstGeom prst="rect">
            <a:avLst/>
          </a:prstGeom>
        </p:spPr>
        <p:txBody>
          <a:bodyPr wrap="square" lIns="0" tIns="0" rIns="0" bIns="0" rtlCol="0" anchor="t">
            <a:spAutoFit/>
          </a:bodyPr>
          <a:lstStyle/>
          <a:p>
            <a:pPr algn="ctr">
              <a:lnSpc>
                <a:spcPct val="150000"/>
              </a:lnSpc>
            </a:pPr>
            <a:r>
              <a:rPr lang="en-US" sz="7667" spc="250" dirty="0">
                <a:solidFill>
                  <a:srgbClr val="000000"/>
                </a:solidFill>
                <a:latin typeface="League Spartan Bold"/>
              </a:rPr>
              <a:t>PEARSON CORRELATION</a:t>
            </a:r>
          </a:p>
        </p:txBody>
      </p:sp>
    </p:spTree>
    <p:extLst>
      <p:ext uri="{BB962C8B-B14F-4D97-AF65-F5344CB8AC3E}">
        <p14:creationId xmlns:p14="http://schemas.microsoft.com/office/powerpoint/2010/main" val="380705753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73200" y="1803400"/>
            <a:ext cx="9956800" cy="1569660"/>
          </a:xfrm>
          <a:prstGeom prst="rect">
            <a:avLst/>
          </a:prstGeom>
          <a:noFill/>
        </p:spPr>
        <p:txBody>
          <a:bodyPr wrap="square" rtlCol="0">
            <a:spAutoFit/>
          </a:bodyPr>
          <a:lstStyle/>
          <a:p>
            <a:pPr marL="495325" indent="-495325">
              <a:buAutoNum type="arabicPeriod"/>
            </a:pPr>
            <a:r>
              <a:rPr lang="en-US" sz="3200" dirty="0">
                <a:latin typeface="Gidole" panose="02000503000000000000" pitchFamily="2" charset="0"/>
              </a:rPr>
              <a:t>Two variables are normally distributed</a:t>
            </a:r>
          </a:p>
          <a:p>
            <a:pPr marL="495325" indent="-495325">
              <a:buAutoNum type="arabicPeriod"/>
            </a:pPr>
            <a:r>
              <a:rPr lang="en-US" sz="3200" dirty="0">
                <a:latin typeface="Gidole" panose="02000503000000000000" pitchFamily="2" charset="0"/>
              </a:rPr>
              <a:t>Relationship between two variables is linear</a:t>
            </a:r>
          </a:p>
          <a:p>
            <a:pPr marL="495325" indent="-495325">
              <a:buAutoNum type="arabicPeriod"/>
            </a:pPr>
            <a:r>
              <a:rPr lang="en-US" sz="3200" dirty="0">
                <a:latin typeface="Gidole" panose="02000503000000000000" pitchFamily="2" charset="0"/>
              </a:rPr>
              <a:t>No influential cases	</a:t>
            </a:r>
          </a:p>
        </p:txBody>
      </p:sp>
    </p:spTree>
    <p:extLst>
      <p:ext uri="{BB962C8B-B14F-4D97-AF65-F5344CB8AC3E}">
        <p14:creationId xmlns:p14="http://schemas.microsoft.com/office/powerpoint/2010/main" val="27078437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320702" y="952497"/>
            <a:ext cx="9956800" cy="584775"/>
          </a:xfrm>
          <a:prstGeom prst="rect">
            <a:avLst/>
          </a:prstGeom>
          <a:noFill/>
        </p:spPr>
        <p:txBody>
          <a:bodyPr wrap="square" rtlCol="0">
            <a:spAutoFit/>
          </a:bodyPr>
          <a:lstStyle/>
          <a:p>
            <a:pPr algn="ctr"/>
            <a:r>
              <a:rPr lang="en-US" sz="32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nvGraphicFramePr>
        <p:xfrm>
          <a:off x="620880" y="1600292"/>
          <a:ext cx="10109200" cy="5135880"/>
        </p:xfrm>
        <a:graphic>
          <a:graphicData uri="http://schemas.openxmlformats.org/drawingml/2006/table">
            <a:tbl>
              <a:tblPr firstRow="1" bandRow="1">
                <a:tableStyleId>{21E4AEA4-8DFA-4A89-87EB-49C32662AFE0}</a:tableStyleId>
              </a:tblPr>
              <a:tblGrid>
                <a:gridCol w="2590482">
                  <a:extLst>
                    <a:ext uri="{9D8B030D-6E8A-4147-A177-3AD203B41FA5}">
                      <a16:colId xmlns:a16="http://schemas.microsoft.com/office/drawing/2014/main" val="1509198100"/>
                    </a:ext>
                  </a:extLst>
                </a:gridCol>
                <a:gridCol w="7518718">
                  <a:extLst>
                    <a:ext uri="{9D8B030D-6E8A-4147-A177-3AD203B41FA5}">
                      <a16:colId xmlns:a16="http://schemas.microsoft.com/office/drawing/2014/main" val="389150248"/>
                    </a:ext>
                  </a:extLst>
                </a:gridCol>
              </a:tblGrid>
              <a:tr h="873760">
                <a:tc>
                  <a:txBody>
                    <a:bodyPr/>
                    <a:lstStyle/>
                    <a:p>
                      <a:pPr algn="ctr">
                        <a:lnSpc>
                          <a:spcPct val="100000"/>
                        </a:lnSpc>
                      </a:pPr>
                      <a:r>
                        <a:rPr lang="en-US" sz="2700" dirty="0">
                          <a:latin typeface="Gidole" panose="02000503000000000000" pitchFamily="2" charset="0"/>
                        </a:rPr>
                        <a:t>Correlation coefficient</a:t>
                      </a:r>
                    </a:p>
                  </a:txBody>
                  <a:tcPr marL="60960" marR="60960" marT="30480" marB="30480" anchor="ctr"/>
                </a:tc>
                <a:tc>
                  <a:txBody>
                    <a:bodyPr/>
                    <a:lstStyle/>
                    <a:p>
                      <a:pPr algn="ctr"/>
                      <a:r>
                        <a:rPr lang="en-US" sz="2700" dirty="0">
                          <a:latin typeface="Gidole" panose="02000503000000000000" pitchFamily="2" charset="0"/>
                        </a:rPr>
                        <a:t>Interpretation</a:t>
                      </a:r>
                      <a:endParaRPr lang="en-US" sz="2700" dirty="0"/>
                    </a:p>
                  </a:txBody>
                  <a:tcPr marL="60960" marR="60960" marT="30480" marB="30480" anchor="ctr"/>
                </a:tc>
                <a:extLst>
                  <a:ext uri="{0D108BD9-81ED-4DB2-BD59-A6C34878D82A}">
                    <a16:rowId xmlns:a16="http://schemas.microsoft.com/office/drawing/2014/main" val="452871791"/>
                  </a:ext>
                </a:extLst>
              </a:tr>
              <a:tr h="467360">
                <a:tc>
                  <a:txBody>
                    <a:bodyPr/>
                    <a:lstStyle/>
                    <a:p>
                      <a:pPr algn="l"/>
                      <a:r>
                        <a:rPr lang="en-US" sz="2700" dirty="0">
                          <a:solidFill>
                            <a:schemeClr val="tx1">
                              <a:lumMod val="95000"/>
                              <a:lumOff val="5000"/>
                            </a:schemeClr>
                          </a:solidFill>
                          <a:latin typeface="Gidole" panose="02000503000000000000" pitchFamily="2" charset="0"/>
                        </a:rPr>
                        <a:t>-1.0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Perfect negative (linear) relationship</a:t>
                      </a:r>
                    </a:p>
                  </a:txBody>
                  <a:tcPr marL="60960" marR="60960" marT="30480" marB="30480"/>
                </a:tc>
                <a:extLst>
                  <a:ext uri="{0D108BD9-81ED-4DB2-BD59-A6C34878D82A}">
                    <a16:rowId xmlns:a16="http://schemas.microsoft.com/office/drawing/2014/main" val="2966503040"/>
                  </a:ext>
                </a:extLst>
              </a:tr>
              <a:tr h="467360">
                <a:tc>
                  <a:txBody>
                    <a:bodyPr/>
                    <a:lstStyle/>
                    <a:p>
                      <a:pPr algn="l"/>
                      <a:r>
                        <a:rPr lang="en-US" sz="2700" dirty="0">
                          <a:solidFill>
                            <a:schemeClr val="tx1">
                              <a:lumMod val="95000"/>
                              <a:lumOff val="5000"/>
                            </a:schemeClr>
                          </a:solidFill>
                          <a:latin typeface="Gidole" panose="02000503000000000000" pitchFamily="2" charset="0"/>
                        </a:rPr>
                        <a:t>-.7</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Strong negative relationship</a:t>
                      </a:r>
                    </a:p>
                  </a:txBody>
                  <a:tcPr marL="60960" marR="60960" marT="30480" marB="30480"/>
                </a:tc>
                <a:extLst>
                  <a:ext uri="{0D108BD9-81ED-4DB2-BD59-A6C34878D82A}">
                    <a16:rowId xmlns:a16="http://schemas.microsoft.com/office/drawing/2014/main" val="4083660833"/>
                  </a:ext>
                </a:extLst>
              </a:tr>
              <a:tr h="467360">
                <a:tc>
                  <a:txBody>
                    <a:bodyPr/>
                    <a:lstStyle/>
                    <a:p>
                      <a:pPr algn="l"/>
                      <a:r>
                        <a:rPr lang="en-US" sz="2700" dirty="0">
                          <a:solidFill>
                            <a:schemeClr val="tx1">
                              <a:lumMod val="95000"/>
                              <a:lumOff val="5000"/>
                            </a:schemeClr>
                          </a:solidFill>
                          <a:latin typeface="Gidole" panose="02000503000000000000" pitchFamily="2" charset="0"/>
                        </a:rPr>
                        <a:t>-.5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Moderate negative relationship</a:t>
                      </a:r>
                    </a:p>
                  </a:txBody>
                  <a:tcPr marL="60960" marR="60960" marT="30480" marB="30480"/>
                </a:tc>
                <a:extLst>
                  <a:ext uri="{0D108BD9-81ED-4DB2-BD59-A6C34878D82A}">
                    <a16:rowId xmlns:a16="http://schemas.microsoft.com/office/drawing/2014/main" val="3996434926"/>
                  </a:ext>
                </a:extLst>
              </a:tr>
              <a:tr h="467360">
                <a:tc>
                  <a:txBody>
                    <a:bodyPr/>
                    <a:lstStyle/>
                    <a:p>
                      <a:pPr algn="l"/>
                      <a:r>
                        <a:rPr lang="en-US" sz="2700" dirty="0">
                          <a:solidFill>
                            <a:schemeClr val="tx1">
                              <a:lumMod val="95000"/>
                              <a:lumOff val="5000"/>
                            </a:schemeClr>
                          </a:solidFill>
                          <a:latin typeface="Gidole" panose="02000503000000000000" pitchFamily="2" charset="0"/>
                        </a:rPr>
                        <a:t>-.3</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Weak negative relationship</a:t>
                      </a:r>
                    </a:p>
                  </a:txBody>
                  <a:tcPr marL="60960" marR="60960" marT="30480" marB="30480"/>
                </a:tc>
                <a:extLst>
                  <a:ext uri="{0D108BD9-81ED-4DB2-BD59-A6C34878D82A}">
                    <a16:rowId xmlns:a16="http://schemas.microsoft.com/office/drawing/2014/main" val="4136832445"/>
                  </a:ext>
                </a:extLst>
              </a:tr>
              <a:tr h="467360">
                <a:tc>
                  <a:txBody>
                    <a:bodyPr/>
                    <a:lstStyle/>
                    <a:p>
                      <a:pPr algn="l"/>
                      <a:r>
                        <a:rPr lang="en-US" sz="2700" dirty="0">
                          <a:solidFill>
                            <a:schemeClr val="tx1">
                              <a:lumMod val="95000"/>
                              <a:lumOff val="5000"/>
                            </a:schemeClr>
                          </a:solidFill>
                          <a:latin typeface="Gidole" panose="02000503000000000000" pitchFamily="2" charset="0"/>
                        </a:rPr>
                        <a:t>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No (linear) relationship</a:t>
                      </a:r>
                    </a:p>
                  </a:txBody>
                  <a:tcPr marL="60960" marR="60960" marT="30480" marB="30480"/>
                </a:tc>
                <a:extLst>
                  <a:ext uri="{0D108BD9-81ED-4DB2-BD59-A6C34878D82A}">
                    <a16:rowId xmlns:a16="http://schemas.microsoft.com/office/drawing/2014/main" val="883942433"/>
                  </a:ext>
                </a:extLst>
              </a:tr>
              <a:tr h="467360">
                <a:tc>
                  <a:txBody>
                    <a:bodyPr/>
                    <a:lstStyle/>
                    <a:p>
                      <a:pPr algn="l"/>
                      <a:r>
                        <a:rPr lang="en-US" sz="2700" dirty="0">
                          <a:solidFill>
                            <a:schemeClr val="tx1">
                              <a:lumMod val="95000"/>
                              <a:lumOff val="5000"/>
                            </a:schemeClr>
                          </a:solidFill>
                          <a:latin typeface="Gidole" panose="02000503000000000000" pitchFamily="2" charset="0"/>
                        </a:rPr>
                        <a:t>+.3</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Weak positive relationship</a:t>
                      </a:r>
                    </a:p>
                  </a:txBody>
                  <a:tcPr marL="60960" marR="60960" marT="30480" marB="30480"/>
                </a:tc>
                <a:extLst>
                  <a:ext uri="{0D108BD9-81ED-4DB2-BD59-A6C34878D82A}">
                    <a16:rowId xmlns:a16="http://schemas.microsoft.com/office/drawing/2014/main" val="3710595559"/>
                  </a:ext>
                </a:extLst>
              </a:tr>
              <a:tr h="467360">
                <a:tc>
                  <a:txBody>
                    <a:bodyPr/>
                    <a:lstStyle/>
                    <a:p>
                      <a:pPr algn="l"/>
                      <a:r>
                        <a:rPr lang="en-US" sz="2700" dirty="0">
                          <a:solidFill>
                            <a:schemeClr val="tx1">
                              <a:lumMod val="95000"/>
                              <a:lumOff val="5000"/>
                            </a:schemeClr>
                          </a:solidFill>
                          <a:latin typeface="Gidole" panose="02000503000000000000" pitchFamily="2" charset="0"/>
                        </a:rPr>
                        <a:t>.5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Moderate positive relationship</a:t>
                      </a:r>
                    </a:p>
                  </a:txBody>
                  <a:tcPr marL="60960" marR="60960" marT="30480" marB="30480"/>
                </a:tc>
                <a:extLst>
                  <a:ext uri="{0D108BD9-81ED-4DB2-BD59-A6C34878D82A}">
                    <a16:rowId xmlns:a16="http://schemas.microsoft.com/office/drawing/2014/main" val="1608522120"/>
                  </a:ext>
                </a:extLst>
              </a:tr>
              <a:tr h="467360">
                <a:tc>
                  <a:txBody>
                    <a:bodyPr/>
                    <a:lstStyle/>
                    <a:p>
                      <a:pPr algn="l"/>
                      <a:r>
                        <a:rPr lang="en-US" sz="2700" dirty="0">
                          <a:solidFill>
                            <a:schemeClr val="tx1">
                              <a:lumMod val="95000"/>
                              <a:lumOff val="5000"/>
                            </a:schemeClr>
                          </a:solidFill>
                          <a:latin typeface="Gidole" panose="02000503000000000000" pitchFamily="2" charset="0"/>
                        </a:rPr>
                        <a:t>.7</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Strong positive relationship</a:t>
                      </a:r>
                    </a:p>
                  </a:txBody>
                  <a:tcPr marL="60960" marR="60960" marT="30480" marB="30480"/>
                </a:tc>
                <a:extLst>
                  <a:ext uri="{0D108BD9-81ED-4DB2-BD59-A6C34878D82A}">
                    <a16:rowId xmlns:a16="http://schemas.microsoft.com/office/drawing/2014/main" val="2935572255"/>
                  </a:ext>
                </a:extLst>
              </a:tr>
              <a:tr h="467360">
                <a:tc>
                  <a:txBody>
                    <a:bodyPr/>
                    <a:lstStyle/>
                    <a:p>
                      <a:pPr algn="l"/>
                      <a:r>
                        <a:rPr lang="en-US" sz="2700" dirty="0">
                          <a:solidFill>
                            <a:schemeClr val="tx1">
                              <a:lumMod val="95000"/>
                              <a:lumOff val="5000"/>
                            </a:schemeClr>
                          </a:solidFill>
                          <a:latin typeface="Gidole" panose="02000503000000000000" pitchFamily="2" charset="0"/>
                        </a:rPr>
                        <a:t>+1.0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Perfect positive (linear) relationship</a:t>
                      </a:r>
                    </a:p>
                  </a:txBody>
                  <a:tcPr marL="60960" marR="60960" marT="30480" marB="30480"/>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0462136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Demo: </a:t>
            </a:r>
            <a:r>
              <a:rPr lang="en-US" sz="2400" dirty="0">
                <a:latin typeface="Consolas" panose="020B0609020204030204" pitchFamily="49" charset="0"/>
              </a:rPr>
              <a:t>iris-corr.xlsx</a:t>
            </a:r>
          </a:p>
          <a:p>
            <a:pPr marL="990650" lvl="2" indent="-381019">
              <a:buFont typeface="Arial" panose="020B0604020202020204" pitchFamily="34" charset="0"/>
              <a:buChar char="•"/>
            </a:pPr>
            <a:r>
              <a:rPr lang="en-US" sz="2400" dirty="0">
                <a:latin typeface="Gidole" panose="020B0604020202020204" charset="0"/>
              </a:rPr>
              <a:t>Printing a correlation matrix</a:t>
            </a:r>
          </a:p>
          <a:p>
            <a:pPr marL="990650" lvl="2" indent="-381019">
              <a:buFont typeface="Arial" panose="020B0604020202020204" pitchFamily="34" charset="0"/>
              <a:buChar char="•"/>
            </a:pPr>
            <a:r>
              <a:rPr lang="en-US" sz="2400" dirty="0">
                <a:latin typeface="Gidole" panose="020B0604020202020204" charset="0"/>
              </a:rPr>
              <a:t>Visualizing a bivariate relationship: scatter plots</a:t>
            </a:r>
          </a:p>
          <a:p>
            <a:pPr marL="1295465" lvl="3" indent="-381019">
              <a:buFont typeface="Arial" panose="020B0604020202020204" pitchFamily="34" charset="0"/>
              <a:buChar char="•"/>
            </a:pPr>
            <a:r>
              <a:rPr lang="en-US" sz="2400" dirty="0">
                <a:latin typeface="Gidole" panose="020B0604020202020204" charset="0"/>
              </a:rPr>
              <a:t>X-axis: </a:t>
            </a:r>
            <a:r>
              <a:rPr lang="en-US" sz="2400" i="1" dirty="0">
                <a:latin typeface="Gidole" panose="020B0604020202020204" charset="0"/>
              </a:rPr>
              <a:t>independent variable</a:t>
            </a:r>
            <a:endParaRPr lang="en-US" sz="2400" dirty="0">
              <a:latin typeface="Gidole" panose="020B0604020202020204" charset="0"/>
            </a:endParaRPr>
          </a:p>
          <a:p>
            <a:pPr marL="1295465" lvl="3" indent="-381019">
              <a:buFont typeface="Arial" panose="020B0604020202020204" pitchFamily="34" charset="0"/>
              <a:buChar char="•"/>
            </a:pPr>
            <a:r>
              <a:rPr lang="en-US" sz="2400" dirty="0">
                <a:latin typeface="Gidole" panose="020B0604020202020204" charset="0"/>
              </a:rPr>
              <a:t>Y-axis: </a:t>
            </a:r>
            <a:r>
              <a:rPr lang="en-US" sz="2400" i="1" dirty="0">
                <a:latin typeface="Gidole" panose="020B0604020202020204" charset="0"/>
              </a:rPr>
              <a:t>dependent variable </a:t>
            </a:r>
            <a:endParaRPr lang="en-US" sz="2400" dirty="0">
              <a:latin typeface="Consolas" panose="020B0609020204030204" pitchFamily="49" charset="0"/>
            </a:endParaRPr>
          </a:p>
        </p:txBody>
      </p:sp>
    </p:spTree>
    <p:extLst>
      <p:ext uri="{BB962C8B-B14F-4D97-AF65-F5344CB8AC3E}">
        <p14:creationId xmlns:p14="http://schemas.microsoft.com/office/powerpoint/2010/main" val="20766267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1"/>
            <a:ext cx="10414196" cy="1468415"/>
          </a:xfrm>
          <a:prstGeom prst="rect">
            <a:avLst/>
          </a:prstGeom>
        </p:spPr>
        <p:txBody>
          <a:bodyPr wrap="square" lIns="0" tIns="0" rIns="0" bIns="0" rtlCol="0" anchor="t">
            <a:spAutoFit/>
          </a:bodyPr>
          <a:lstStyle/>
          <a:p>
            <a:pPr algn="ctr">
              <a:lnSpc>
                <a:spcPts val="6000"/>
              </a:lnSpc>
            </a:pPr>
            <a:r>
              <a:rPr lang="en-US" sz="3600" spc="250" dirty="0">
                <a:solidFill>
                  <a:srgbClr val="000000"/>
                </a:solidFill>
                <a:latin typeface="League Spartan Bold"/>
              </a:rPr>
              <a:t>WHICH CAME FIRST: THE INDEPENDENT OR DEPENDENT VARIABLE?</a:t>
            </a:r>
          </a:p>
        </p:txBody>
      </p:sp>
      <p:pic>
        <p:nvPicPr>
          <p:cNvPr id="10" name="Graphic 9" descr="Watering pot">
            <a:extLst>
              <a:ext uri="{FF2B5EF4-FFF2-40B4-BE49-F238E27FC236}">
                <a16:creationId xmlns:a16="http://schemas.microsoft.com/office/drawing/2014/main" id="{494FE05C-B6D4-4543-8EE8-D3E6647BB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67" y="1955800"/>
            <a:ext cx="4064000" cy="4064000"/>
          </a:xfrm>
          <a:prstGeom prst="rect">
            <a:avLst/>
          </a:prstGeom>
        </p:spPr>
      </p:pic>
      <p:pic>
        <p:nvPicPr>
          <p:cNvPr id="12" name="Graphic 11" descr="Plant With Roots">
            <a:extLst>
              <a:ext uri="{FF2B5EF4-FFF2-40B4-BE49-F238E27FC236}">
                <a16:creationId xmlns:a16="http://schemas.microsoft.com/office/drawing/2014/main" id="{6D51DC71-AA47-44CD-9CD8-24144C110F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21600" y="2159000"/>
            <a:ext cx="3611437" cy="3611437"/>
          </a:xfrm>
          <a:prstGeom prst="rect">
            <a:avLst/>
          </a:prstGeom>
        </p:spPr>
      </p:pic>
      <p:cxnSp>
        <p:nvCxnSpPr>
          <p:cNvPr id="14" name="Straight Arrow Connector 13">
            <a:extLst>
              <a:ext uri="{FF2B5EF4-FFF2-40B4-BE49-F238E27FC236}">
                <a16:creationId xmlns:a16="http://schemas.microsoft.com/office/drawing/2014/main" id="{F7E80247-9DB8-467B-A97E-FF4486F8D1EA}"/>
              </a:ext>
            </a:extLst>
          </p:cNvPr>
          <p:cNvCxnSpPr/>
          <p:nvPr/>
        </p:nvCxnSpPr>
        <p:spPr>
          <a:xfrm>
            <a:off x="5232400" y="3964718"/>
            <a:ext cx="2743200" cy="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713E96-830D-417F-9C2B-C871C03BCFB4}"/>
              </a:ext>
            </a:extLst>
          </p:cNvPr>
          <p:cNvSpPr txBox="1"/>
          <p:nvPr/>
        </p:nvSpPr>
        <p:spPr>
          <a:xfrm>
            <a:off x="1434072" y="5867401"/>
            <a:ext cx="3368094" cy="666977"/>
          </a:xfrm>
          <a:prstGeom prst="rect">
            <a:avLst/>
          </a:prstGeom>
          <a:noFill/>
        </p:spPr>
        <p:txBody>
          <a:bodyPr wrap="square" rtlCol="0">
            <a:spAutoFit/>
          </a:bodyPr>
          <a:lstStyle/>
          <a:p>
            <a:r>
              <a:rPr lang="en-US" sz="1867" b="1" dirty="0">
                <a:latin typeface="Gidole" panose="02000503000000000000" pitchFamily="50" charset="0"/>
              </a:rPr>
              <a:t>Independent variable:</a:t>
            </a:r>
          </a:p>
          <a:p>
            <a:r>
              <a:rPr lang="en-US" sz="1867" b="1" dirty="0">
                <a:latin typeface="Gidole" panose="02000503000000000000" pitchFamily="50" charset="0"/>
              </a:rPr>
              <a:t>Controlled as part of experiment</a:t>
            </a:r>
          </a:p>
        </p:txBody>
      </p:sp>
      <p:sp>
        <p:nvSpPr>
          <p:cNvPr id="16" name="TextBox 15">
            <a:extLst>
              <a:ext uri="{FF2B5EF4-FFF2-40B4-BE49-F238E27FC236}">
                <a16:creationId xmlns:a16="http://schemas.microsoft.com/office/drawing/2014/main" id="{6A28A95C-DC16-4221-BD51-1B716C16F994}"/>
              </a:ext>
            </a:extLst>
          </p:cNvPr>
          <p:cNvSpPr txBox="1"/>
          <p:nvPr/>
        </p:nvSpPr>
        <p:spPr>
          <a:xfrm>
            <a:off x="8138106" y="5858801"/>
            <a:ext cx="3368094" cy="954300"/>
          </a:xfrm>
          <a:prstGeom prst="rect">
            <a:avLst/>
          </a:prstGeom>
          <a:noFill/>
        </p:spPr>
        <p:txBody>
          <a:bodyPr wrap="square" rtlCol="0">
            <a:spAutoFit/>
          </a:bodyPr>
          <a:lstStyle/>
          <a:p>
            <a:r>
              <a:rPr lang="en-US" sz="1867" b="1" dirty="0">
                <a:latin typeface="Gidole" panose="02000503000000000000" pitchFamily="50" charset="0"/>
              </a:rPr>
              <a:t>Dependent variable: </a:t>
            </a:r>
          </a:p>
          <a:p>
            <a:r>
              <a:rPr lang="en-US" sz="1867" b="1" dirty="0">
                <a:latin typeface="Gidole" panose="02000503000000000000" pitchFamily="50" charset="0"/>
              </a:rPr>
              <a:t>Affected by change in independent variable</a:t>
            </a:r>
          </a:p>
        </p:txBody>
      </p:sp>
    </p:spTree>
    <p:extLst>
      <p:ext uri="{BB962C8B-B14F-4D97-AF65-F5344CB8AC3E}">
        <p14:creationId xmlns:p14="http://schemas.microsoft.com/office/powerpoint/2010/main" val="34514443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Be careful about linearity!</a:t>
            </a:r>
          </a:p>
          <a:p>
            <a:pPr marL="381019" indent="-381019">
              <a:buFont typeface="Arial" panose="020B0604020202020204" pitchFamily="34" charset="0"/>
              <a:buChar char="•"/>
            </a:pPr>
            <a:r>
              <a:rPr lang="en-US" sz="2400" dirty="0">
                <a:latin typeface="Gidole" panose="020B0604020202020204" charset="0"/>
              </a:rPr>
              <a:t>Demo: </a:t>
            </a:r>
            <a:r>
              <a:rPr lang="en-US" sz="2400" dirty="0">
                <a:latin typeface="Consolas" panose="020B0609020204030204" pitchFamily="49" charset="0"/>
              </a:rPr>
              <a:t>anscombe.xlsx</a:t>
            </a:r>
          </a:p>
        </p:txBody>
      </p:sp>
    </p:spTree>
    <p:extLst>
      <p:ext uri="{BB962C8B-B14F-4D97-AF65-F5344CB8AC3E}">
        <p14:creationId xmlns:p14="http://schemas.microsoft.com/office/powerpoint/2010/main" val="35885592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Produce a correlation matrix</a:t>
            </a:r>
          </a:p>
          <a:p>
            <a:pPr marL="1295465" lvl="3"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What is the strength of the relationship between weight and acceleration?</a:t>
            </a:r>
          </a:p>
          <a:p>
            <a:pPr marL="1295465" lvl="3"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Plot the relationship.</a:t>
            </a:r>
            <a:endParaRPr lang="en-US" sz="2400" dirty="0">
              <a:latin typeface="Gidole" panose="020B0604020202020204" charset="0"/>
            </a:endParaRPr>
          </a:p>
        </p:txBody>
      </p:sp>
    </p:spTree>
    <p:extLst>
      <p:ext uri="{BB962C8B-B14F-4D97-AF65-F5344CB8AC3E}">
        <p14:creationId xmlns:p14="http://schemas.microsoft.com/office/powerpoint/2010/main" val="9056181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609600" y="279400"/>
          <a:ext cx="10972800" cy="2021840"/>
        </p:xfrm>
        <a:graphic>
          <a:graphicData uri="http://schemas.openxmlformats.org/drawingml/2006/table">
            <a:tbl>
              <a:tblPr firstRow="1" bandRow="1">
                <a:tableStyleId>{21E4AEA4-8DFA-4A89-87EB-49C32662AFE0}</a:tableStyleId>
              </a:tblPr>
              <a:tblGrid>
                <a:gridCol w="5486400">
                  <a:extLst>
                    <a:ext uri="{9D8B030D-6E8A-4147-A177-3AD203B41FA5}">
                      <a16:colId xmlns:a16="http://schemas.microsoft.com/office/drawing/2014/main" val="1509198100"/>
                    </a:ext>
                  </a:extLst>
                </a:gridCol>
                <a:gridCol w="54864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Correlation</a:t>
                      </a:r>
                    </a:p>
                  </a:txBody>
                  <a:tcPr marL="60960" marR="60960" marT="30480" marB="30480" anchor="ctr"/>
                </a:tc>
                <a:tc>
                  <a:txBody>
                    <a:bodyPr/>
                    <a:lstStyle/>
                    <a:p>
                      <a:pPr algn="ctr"/>
                      <a:r>
                        <a:rPr lang="en-US" sz="2900" dirty="0">
                          <a:latin typeface="Gidole" panose="02000503000000000000" pitchFamily="2" charset="0"/>
                        </a:rPr>
                        <a:t>Regression</a:t>
                      </a:r>
                      <a:endParaRPr lang="en-US" sz="2900" dirty="0"/>
                    </a:p>
                  </a:txBody>
                  <a:tcPr marL="60960" marR="60960" marT="30480" marB="30480" anchor="ctr"/>
                </a:tc>
                <a:extLst>
                  <a:ext uri="{0D108BD9-81ED-4DB2-BD59-A6C34878D82A}">
                    <a16:rowId xmlns:a16="http://schemas.microsoft.com/office/drawing/2014/main" val="452871791"/>
                  </a:ext>
                </a:extLst>
              </a:tr>
              <a:tr h="1158240">
                <a:tc>
                  <a:txBody>
                    <a:bodyPr/>
                    <a:lstStyle/>
                    <a:p>
                      <a:pPr algn="l"/>
                      <a:r>
                        <a:rPr lang="en-US" sz="2400" dirty="0">
                          <a:solidFill>
                            <a:schemeClr val="tx1">
                              <a:lumMod val="95000"/>
                              <a:lumOff val="5000"/>
                            </a:schemeClr>
                          </a:solidFill>
                          <a:latin typeface="Gidole" panose="02000503000000000000" pitchFamily="2" charset="0"/>
                        </a:rPr>
                        <a:t>Indicates the extent to which two variables move together linearly</a:t>
                      </a:r>
                    </a:p>
                  </a:txBody>
                  <a:tcPr marL="60960" marR="60960" marT="30480" marB="30480"/>
                </a:tc>
                <a:tc>
                  <a:txBody>
                    <a:bodyPr/>
                    <a:lstStyle/>
                    <a:p>
                      <a:pPr algn="l"/>
                      <a:r>
                        <a:rPr lang="en-US" sz="2400" dirty="0">
                          <a:solidFill>
                            <a:schemeClr val="tx1">
                              <a:lumMod val="95000"/>
                              <a:lumOff val="5000"/>
                            </a:schemeClr>
                          </a:solidFill>
                          <a:latin typeface="Gidole" panose="02000503000000000000" pitchFamily="2" charset="0"/>
                        </a:rPr>
                        <a:t>Indicates the estimated impact of a unit change of the independent variable </a:t>
                      </a:r>
                      <a:r>
                        <a:rPr lang="en-US" sz="2400" i="1" dirty="0">
                          <a:solidFill>
                            <a:schemeClr val="tx1">
                              <a:lumMod val="95000"/>
                              <a:lumOff val="5000"/>
                            </a:schemeClr>
                          </a:solidFill>
                          <a:latin typeface="Gidole" panose="02000503000000000000" pitchFamily="2" charset="0"/>
                        </a:rPr>
                        <a:t>X</a:t>
                      </a:r>
                      <a:r>
                        <a:rPr lang="en-US" sz="2400" dirty="0">
                          <a:solidFill>
                            <a:schemeClr val="tx1">
                              <a:lumMod val="95000"/>
                              <a:lumOff val="5000"/>
                            </a:schemeClr>
                          </a:solidFill>
                          <a:latin typeface="Gidole" panose="02000503000000000000" pitchFamily="2" charset="0"/>
                        </a:rPr>
                        <a:t> on the dependent variable </a:t>
                      </a:r>
                      <a:r>
                        <a:rPr lang="en-US" sz="2400" i="1" dirty="0">
                          <a:solidFill>
                            <a:schemeClr val="tx1">
                              <a:lumMod val="95000"/>
                              <a:lumOff val="5000"/>
                            </a:schemeClr>
                          </a:solidFill>
                          <a:latin typeface="Gidole" panose="02000503000000000000" pitchFamily="2" charset="0"/>
                        </a:rPr>
                        <a:t>Y</a:t>
                      </a:r>
                      <a:r>
                        <a:rPr lang="en-US" sz="2400" i="0" dirty="0">
                          <a:solidFill>
                            <a:schemeClr val="tx1">
                              <a:lumMod val="95000"/>
                              <a:lumOff val="5000"/>
                            </a:schemeClr>
                          </a:solidFill>
                          <a:latin typeface="Gidole" panose="02000503000000000000" pitchFamily="2" charset="0"/>
                        </a:rPr>
                        <a:t>.</a:t>
                      </a:r>
                      <a:endParaRPr lang="en-US" sz="24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590884" y="2882426"/>
            <a:ext cx="5486400" cy="2443942"/>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6154994" y="2867721"/>
            <a:ext cx="5486400" cy="24384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73200" y="1803400"/>
            <a:ext cx="9956800" cy="3046988"/>
          </a:xfrm>
          <a:prstGeom prst="rect">
            <a:avLst/>
          </a:prstGeom>
          <a:noFill/>
        </p:spPr>
        <p:txBody>
          <a:bodyPr wrap="square" rtlCol="0">
            <a:spAutoFit/>
          </a:bodyPr>
          <a:lstStyle/>
          <a:p>
            <a:pPr marL="495325" indent="-495325">
              <a:buAutoNum type="arabicPeriod"/>
            </a:pPr>
            <a:r>
              <a:rPr lang="en-US" sz="3200" dirty="0">
                <a:latin typeface="Gidole" panose="02000503000000000000" pitchFamily="2" charset="0"/>
              </a:rPr>
              <a:t>Linear relationship between independent and dependent variable</a:t>
            </a:r>
          </a:p>
          <a:p>
            <a:pPr marL="495325" indent="-495325">
              <a:buAutoNum type="arabicPeriod"/>
            </a:pPr>
            <a:r>
              <a:rPr lang="en-US" sz="3200" dirty="0">
                <a:latin typeface="Gidole" panose="02000503000000000000" pitchFamily="2" charset="0"/>
              </a:rPr>
              <a:t>No influential cases</a:t>
            </a:r>
          </a:p>
          <a:p>
            <a:pPr marL="495325" indent="-495325">
              <a:buAutoNum type="arabicPeriod"/>
            </a:pPr>
            <a:r>
              <a:rPr lang="en-US" sz="3200" dirty="0">
                <a:solidFill>
                  <a:schemeClr val="bg1">
                    <a:lumMod val="50000"/>
                  </a:schemeClr>
                </a:solidFill>
                <a:latin typeface="Gidole" panose="02000503000000000000" pitchFamily="2" charset="0"/>
              </a:rPr>
              <a:t>Values of residuals are independent</a:t>
            </a:r>
          </a:p>
          <a:p>
            <a:pPr marL="495325" indent="-495325">
              <a:buAutoNum type="arabicPeriod"/>
            </a:pPr>
            <a:r>
              <a:rPr lang="en-US" sz="3200" dirty="0">
                <a:solidFill>
                  <a:schemeClr val="bg1">
                    <a:lumMod val="50000"/>
                  </a:schemeClr>
                </a:solidFill>
                <a:latin typeface="Gidole" panose="02000503000000000000" pitchFamily="2" charset="0"/>
              </a:rPr>
              <a:t>Variance of residuals is constant</a:t>
            </a:r>
          </a:p>
          <a:p>
            <a:pPr marL="495325" indent="-495325">
              <a:buAutoNum type="arabicPeriod"/>
            </a:pPr>
            <a:r>
              <a:rPr lang="en-US" sz="32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570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384801" y="176372"/>
            <a:ext cx="6603999" cy="2308324"/>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1" y="0"/>
            <a:ext cx="5191591" cy="345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EXPLICIT WARNING:</a:t>
            </a:r>
          </a:p>
          <a:p>
            <a:pPr algn="ctr">
              <a:lnSpc>
                <a:spcPts val="6000"/>
              </a:lnSpc>
            </a:pPr>
            <a:r>
              <a:rPr lang="en-US" sz="6400" spc="250"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LINEAR REGRESSION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407106" y="4039487"/>
                <a:ext cx="9956800" cy="995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5867" i="1">
                              <a:latin typeface="Cambria Math" panose="02040503050406030204" pitchFamily="18" charset="0"/>
                            </a:rPr>
                          </m:ctrlPr>
                        </m:sSubPr>
                        <m:e>
                          <m:r>
                            <a:rPr lang="en-US" sz="5867" i="1">
                              <a:latin typeface="Cambria Math" panose="02040503050406030204" pitchFamily="18" charset="0"/>
                            </a:rPr>
                            <m:t>𝑌</m:t>
                          </m:r>
                        </m:e>
                        <m:sub>
                          <m:r>
                            <a:rPr lang="en-US" sz="5867" i="1">
                              <a:latin typeface="Cambria Math" panose="02040503050406030204" pitchFamily="18" charset="0"/>
                            </a:rPr>
                            <m:t>𝑖</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rPr>
                            <m:t>0</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ea typeface="Cambria Math" panose="02040503050406030204" pitchFamily="18" charset="0"/>
                            </a:rPr>
                            <m:t>1</m:t>
                          </m:r>
                        </m:sub>
                      </m:sSub>
                      <m:sSub>
                        <m:sSubPr>
                          <m:ctrlPr>
                            <a:rPr lang="en-US" sz="5867" i="1">
                              <a:latin typeface="Cambria Math" panose="02040503050406030204" pitchFamily="18" charset="0"/>
                            </a:rPr>
                          </m:ctrlPr>
                        </m:sSubPr>
                        <m:e>
                          <m:r>
                            <a:rPr lang="en-US" sz="5867" i="1">
                              <a:latin typeface="Cambria Math" panose="02040503050406030204" pitchFamily="18" charset="0"/>
                            </a:rPr>
                            <m:t>∗</m:t>
                          </m:r>
                          <m:r>
                            <a:rPr lang="en-US" sz="5867" i="1">
                              <a:latin typeface="Cambria Math" panose="02040503050406030204" pitchFamily="18" charset="0"/>
                            </a:rPr>
                            <m:t>𝑋</m:t>
                          </m:r>
                        </m:e>
                        <m:sub>
                          <m:r>
                            <a:rPr lang="en-US" sz="5867" i="1">
                              <a:latin typeface="Cambria Math" panose="02040503050406030204" pitchFamily="18" charset="0"/>
                              <a:ea typeface="Cambria Math" panose="02040503050406030204" pitchFamily="18" charset="0"/>
                            </a:rPr>
                            <m:t>𝑖</m:t>
                          </m:r>
                        </m:sub>
                      </m:sSub>
                      <m:r>
                        <a:rPr lang="en-US" sz="5867" i="1">
                          <a:latin typeface="Cambria Math" panose="02040503050406030204" pitchFamily="18" charset="0"/>
                          <a:ea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𝜀</m:t>
                          </m:r>
                        </m:e>
                        <m:sub>
                          <m:r>
                            <a:rPr lang="en-US" sz="5867" i="1">
                              <a:latin typeface="Cambria Math" panose="02040503050406030204" pitchFamily="18" charset="0"/>
                              <a:ea typeface="Cambria Math" panose="02040503050406030204" pitchFamily="18" charset="0"/>
                            </a:rPr>
                            <m:t>𝑖</m:t>
                          </m:r>
                        </m:sub>
                      </m:sSub>
                    </m:oMath>
                  </m:oMathPara>
                </a14:m>
                <a:endParaRPr lang="en-US" sz="5867"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407106" y="4039487"/>
                <a:ext cx="9956800" cy="995209"/>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2220004" y="3827867"/>
            <a:ext cx="863600" cy="42459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267361" y="3126293"/>
            <a:ext cx="2279491" cy="748795"/>
          </a:xfrm>
          <a:prstGeom prst="rect">
            <a:avLst/>
          </a:prstGeom>
          <a:noFill/>
        </p:spPr>
        <p:txBody>
          <a:bodyPr wrap="square" rtlCol="0">
            <a:spAutoFit/>
          </a:bodyPr>
          <a:lstStyle/>
          <a:p>
            <a:r>
              <a:rPr lang="en-US" sz="2133"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4099604" y="3693661"/>
            <a:ext cx="508000" cy="660349"/>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083604" y="3147949"/>
            <a:ext cx="2279491" cy="420564"/>
          </a:xfrm>
          <a:prstGeom prst="rect">
            <a:avLst/>
          </a:prstGeom>
          <a:noFill/>
        </p:spPr>
        <p:txBody>
          <a:bodyPr wrap="square" rtlCol="0">
            <a:spAutoFit/>
          </a:bodyPr>
          <a:lstStyle/>
          <a:p>
            <a:r>
              <a:rPr lang="en-US" sz="2133"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5899847" y="3443451"/>
            <a:ext cx="508000" cy="660349"/>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4883847" y="2897739"/>
            <a:ext cx="2279491" cy="420564"/>
          </a:xfrm>
          <a:prstGeom prst="rect">
            <a:avLst/>
          </a:prstGeom>
          <a:noFill/>
        </p:spPr>
        <p:txBody>
          <a:bodyPr wrap="square" rtlCol="0">
            <a:spAutoFit/>
          </a:bodyPr>
          <a:lstStyle/>
          <a:p>
            <a:r>
              <a:rPr lang="en-US" sz="2133"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7899951" y="3411295"/>
            <a:ext cx="0" cy="69250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7315200" y="2595626"/>
            <a:ext cx="2279491" cy="748795"/>
          </a:xfrm>
          <a:prstGeom prst="rect">
            <a:avLst/>
          </a:prstGeom>
          <a:noFill/>
        </p:spPr>
        <p:txBody>
          <a:bodyPr wrap="square" rtlCol="0">
            <a:spAutoFit/>
          </a:bodyPr>
          <a:lstStyle/>
          <a:p>
            <a:r>
              <a:rPr lang="en-US" sz="2133"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9423952" y="3537799"/>
            <a:ext cx="634449" cy="61476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9513703" y="2897739"/>
            <a:ext cx="2279491" cy="420564"/>
          </a:xfrm>
          <a:prstGeom prst="rect">
            <a:avLst/>
          </a:prstGeom>
          <a:noFill/>
        </p:spPr>
        <p:txBody>
          <a:bodyPr wrap="square" rtlCol="0">
            <a:spAutoFit/>
          </a:bodyPr>
          <a:lstStyle/>
          <a:p>
            <a:r>
              <a:rPr lang="en-US" sz="2133"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59099" y="1358972"/>
            <a:ext cx="9956800" cy="2062103"/>
          </a:xfrm>
          <a:prstGeom prst="rect">
            <a:avLst/>
          </a:prstGeom>
          <a:noFill/>
        </p:spPr>
        <p:txBody>
          <a:bodyPr wrap="square" rtlCol="0">
            <a:spAutoFit/>
          </a:bodyPr>
          <a:lstStyle/>
          <a:p>
            <a:r>
              <a:rPr lang="en-US" sz="3200" dirty="0">
                <a:latin typeface="Gidole" panose="02000503000000000000" pitchFamily="2" charset="0"/>
              </a:rPr>
              <a:t>Ho: No relationship between X and Y. The slope equals zero.</a:t>
            </a:r>
          </a:p>
          <a:p>
            <a:r>
              <a:rPr lang="en-US" sz="3200" dirty="0">
                <a:latin typeface="Gidole" panose="02000503000000000000" pitchFamily="2" charset="0"/>
              </a:rPr>
              <a:t>Ha: A relationship between X and Y. The slope does not equal zero.</a:t>
            </a:r>
          </a:p>
        </p:txBody>
      </p:sp>
      <p:pic>
        <p:nvPicPr>
          <p:cNvPr id="15" name="Picture 14">
            <a:extLst>
              <a:ext uri="{FF2B5EF4-FFF2-40B4-BE49-F238E27FC236}">
                <a16:creationId xmlns:a16="http://schemas.microsoft.com/office/drawing/2014/main" id="{25BE5177-5282-4860-BD2F-EBB1B386F180}"/>
              </a:ext>
            </a:extLst>
          </p:cNvPr>
          <p:cNvPicPr>
            <a:picLocks noChangeAspect="1"/>
          </p:cNvPicPr>
          <p:nvPr/>
        </p:nvPicPr>
        <p:blipFill>
          <a:blip r:embed="rId4"/>
          <a:stretch>
            <a:fillRect/>
          </a:stretch>
        </p:blipFill>
        <p:spPr>
          <a:xfrm>
            <a:off x="1574800" y="3458345"/>
            <a:ext cx="4768183" cy="2865983"/>
          </a:xfrm>
          <a:prstGeom prst="rect">
            <a:avLst/>
          </a:prstGeom>
        </p:spPr>
      </p:pic>
      <p:pic>
        <p:nvPicPr>
          <p:cNvPr id="17" name="Picture 16">
            <a:extLst>
              <a:ext uri="{FF2B5EF4-FFF2-40B4-BE49-F238E27FC236}">
                <a16:creationId xmlns:a16="http://schemas.microsoft.com/office/drawing/2014/main" id="{2DCABFE0-5A3C-4A8C-B3C2-841C7C690465}"/>
              </a:ext>
            </a:extLst>
          </p:cNvPr>
          <p:cNvPicPr>
            <a:picLocks noChangeAspect="1"/>
          </p:cNvPicPr>
          <p:nvPr/>
        </p:nvPicPr>
        <p:blipFill>
          <a:blip r:embed="rId5"/>
          <a:stretch>
            <a:fillRect/>
          </a:stretch>
        </p:blipFill>
        <p:spPr>
          <a:xfrm>
            <a:off x="6299102" y="3458345"/>
            <a:ext cx="4768183" cy="2865983"/>
          </a:xfrm>
          <a:prstGeom prst="rect">
            <a:avLst/>
          </a:prstGeom>
        </p:spPr>
      </p:pic>
    </p:spTree>
    <p:extLst>
      <p:ext uri="{BB962C8B-B14F-4D97-AF65-F5344CB8AC3E}">
        <p14:creationId xmlns:p14="http://schemas.microsoft.com/office/powerpoint/2010/main" val="3009829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5DC7EB-69BF-4559-8965-E6F17B0F4816}"/>
                  </a:ext>
                </a:extLst>
              </p:cNvPr>
              <p:cNvSpPr txBox="1"/>
              <p:nvPr/>
            </p:nvSpPr>
            <p:spPr>
              <a:xfrm>
                <a:off x="1733709" y="128063"/>
                <a:ext cx="9956800" cy="1019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867" i="1">
                          <a:latin typeface="Cambria Math" panose="02040503050406030204" pitchFamily="18" charset="0"/>
                        </a:rPr>
                        <m:t>𝑅𝑒𝑠𝑖𝑑𝑢𝑎𝑙</m:t>
                      </m:r>
                      <m:r>
                        <a:rPr lang="en-US" sz="5867" i="1">
                          <a:latin typeface="Cambria Math" panose="02040503050406030204" pitchFamily="18" charset="0"/>
                        </a:rPr>
                        <m:t>=</m:t>
                      </m:r>
                      <m:r>
                        <a:rPr lang="en-US" sz="5867" i="1">
                          <a:latin typeface="Cambria Math" panose="02040503050406030204" pitchFamily="18" charset="0"/>
                        </a:rPr>
                        <m:t>𝑌</m:t>
                      </m:r>
                      <m:r>
                        <a:rPr lang="en-US" sz="5867" i="1">
                          <a:latin typeface="Cambria Math" panose="02040503050406030204" pitchFamily="18" charset="0"/>
                        </a:rPr>
                        <m:t>−</m:t>
                      </m:r>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oMath>
                  </m:oMathPara>
                </a14:m>
                <a:endParaRPr lang="en-US" sz="5867" dirty="0">
                  <a:latin typeface="Gidole" panose="02000503000000000000" pitchFamily="2" charset="0"/>
                </a:endParaRPr>
              </a:p>
            </p:txBody>
          </p:sp>
        </mc:Choice>
        <mc:Fallback xmlns="">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733709" y="128063"/>
                <a:ext cx="9956800" cy="1019638"/>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254000" y="2409832"/>
            <a:ext cx="5892800" cy="3574965"/>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7200" y="2409832"/>
            <a:ext cx="4775200" cy="3475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3505200" y="939800"/>
            <a:ext cx="4318000" cy="2794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3606800" y="972768"/>
            <a:ext cx="5486400" cy="316743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2003346" y="3512959"/>
            <a:ext cx="1873091" cy="338554"/>
          </a:xfrm>
          <a:prstGeom prst="rect">
            <a:avLst/>
          </a:prstGeom>
          <a:noFill/>
        </p:spPr>
        <p:txBody>
          <a:bodyPr wrap="square" rtlCol="0">
            <a:spAutoFit/>
          </a:bodyPr>
          <a:lstStyle/>
          <a:p>
            <a:r>
              <a:rPr lang="en-US" sz="16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2069432" y="3992155"/>
            <a:ext cx="1873091" cy="338554"/>
          </a:xfrm>
          <a:prstGeom prst="rect">
            <a:avLst/>
          </a:prstGeom>
          <a:noFill/>
        </p:spPr>
        <p:txBody>
          <a:bodyPr wrap="square" rtlCol="0">
            <a:spAutoFit/>
          </a:bodyPr>
          <a:lstStyle/>
          <a:p>
            <a:r>
              <a:rPr lang="en-US" sz="16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relationship between weight (X) and acceleration (Y)?</a:t>
            </a:r>
            <a:endParaRPr lang="en-US" sz="24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mpg-regression-drill.xlsx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linear trend between weight (X) and displacement (Y)?</a:t>
            </a:r>
            <a:endParaRPr lang="en-US" sz="24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6356803" cy="2215991"/>
          </a:xfrm>
          <a:prstGeom prst="rect">
            <a:avLst/>
          </a:prstGeom>
        </p:spPr>
        <p:txBody>
          <a:bodyPr wrap="square" lIns="0" tIns="0" rIns="0" bIns="0" rtlCol="0" anchor="t">
            <a:spAutoFit/>
          </a:bodyPr>
          <a:lstStyle/>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Researchers have found that the results of a linear regression of shark attacks (Y) on ice cream consumption (X) returns significant results.</a:t>
            </a:r>
          </a:p>
          <a:p>
            <a:pPr marL="1295465" lvl="3" indent="-381019">
              <a:buFont typeface="Arial" panose="020B0604020202020204" pitchFamily="34" charset="0"/>
              <a:buChar char="•"/>
            </a:pPr>
            <a:r>
              <a:rPr lang="en-US" sz="2400" i="1" dirty="0">
                <a:solidFill>
                  <a:srgbClr val="000000"/>
                </a:solidFill>
                <a:latin typeface="Gidole" panose="020B0604020202020204" charset="0"/>
                <a:ea typeface="Roboto Mono" pitchFamily="2" charset="0"/>
              </a:rPr>
              <a:t>Do ice cream cones influence shark attacks?</a:t>
            </a:r>
            <a:endParaRPr lang="en-US" sz="2400" i="1" dirty="0">
              <a:latin typeface="Gidole" panose="020B0604020202020204" charset="0"/>
            </a:endParaRPr>
          </a:p>
        </p:txBody>
      </p:sp>
    </p:spTree>
    <p:extLst>
      <p:ext uri="{BB962C8B-B14F-4D97-AF65-F5344CB8AC3E}">
        <p14:creationId xmlns:p14="http://schemas.microsoft.com/office/powerpoint/2010/main" val="13451605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609600" y="127564"/>
            <a:ext cx="10116004" cy="1559338"/>
          </a:xfrm>
          <a:prstGeom prst="rect">
            <a:avLst/>
          </a:prstGeom>
        </p:spPr>
        <p:txBody>
          <a:bodyPr wrap="square" lIns="0" tIns="0" rIns="0" bIns="0" rtlCol="0" anchor="t">
            <a:spAutoFit/>
          </a:bodyPr>
          <a:lstStyle/>
          <a:p>
            <a:pPr>
              <a:lnSpc>
                <a:spcPct val="150000"/>
              </a:lnSpc>
              <a:spcBef>
                <a:spcPct val="0"/>
              </a:spcBef>
            </a:pPr>
            <a:r>
              <a:rPr lang="en-US" sz="3600" dirty="0">
                <a:solidFill>
                  <a:srgbClr val="000000"/>
                </a:solidFill>
                <a:latin typeface="Open Sans Extra Bold"/>
              </a:rPr>
              <a:t>THE DEPENDENT, THE INDEPENDENT, AND THE CONFOUNDING</a:t>
            </a:r>
          </a:p>
        </p:txBody>
      </p:sp>
      <p:pic>
        <p:nvPicPr>
          <p:cNvPr id="3" name="Graphic 2" descr="Ice cream">
            <a:extLst>
              <a:ext uri="{FF2B5EF4-FFF2-40B4-BE49-F238E27FC236}">
                <a16:creationId xmlns:a16="http://schemas.microsoft.com/office/drawing/2014/main" id="{02613DF9-B18C-4066-8392-90CD360B6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200" y="3294929"/>
            <a:ext cx="1524000" cy="1524000"/>
          </a:xfrm>
          <a:prstGeom prst="rect">
            <a:avLst/>
          </a:prstGeom>
        </p:spPr>
      </p:pic>
      <p:pic>
        <p:nvPicPr>
          <p:cNvPr id="5" name="Graphic 4" descr="Shark">
            <a:extLst>
              <a:ext uri="{FF2B5EF4-FFF2-40B4-BE49-F238E27FC236}">
                <a16:creationId xmlns:a16="http://schemas.microsoft.com/office/drawing/2014/main" id="{467867CB-35ED-4FD9-99C8-048E8E5B0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606801" y="3294930"/>
            <a:ext cx="1523999" cy="1523999"/>
          </a:xfrm>
          <a:prstGeom prst="rect">
            <a:avLst/>
          </a:prstGeom>
        </p:spPr>
      </p:pic>
      <p:sp>
        <p:nvSpPr>
          <p:cNvPr id="6" name="Arrow: Right 5">
            <a:extLst>
              <a:ext uri="{FF2B5EF4-FFF2-40B4-BE49-F238E27FC236}">
                <a16:creationId xmlns:a16="http://schemas.microsoft.com/office/drawing/2014/main" id="{1914706D-3279-49BC-8558-0C9D4E7BD74E}"/>
              </a:ext>
            </a:extLst>
          </p:cNvPr>
          <p:cNvSpPr/>
          <p:nvPr/>
        </p:nvSpPr>
        <p:spPr>
          <a:xfrm>
            <a:off x="1676400" y="3987800"/>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3" name="Graphic 12" descr="Ice cream">
            <a:extLst>
              <a:ext uri="{FF2B5EF4-FFF2-40B4-BE49-F238E27FC236}">
                <a16:creationId xmlns:a16="http://schemas.microsoft.com/office/drawing/2014/main" id="{CFD2908E-1E27-42A8-AE58-BC34C1A1EB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3604" y="2260600"/>
            <a:ext cx="1524000" cy="1524000"/>
          </a:xfrm>
          <a:prstGeom prst="rect">
            <a:avLst/>
          </a:prstGeom>
        </p:spPr>
      </p:pic>
      <p:pic>
        <p:nvPicPr>
          <p:cNvPr id="14" name="Graphic 13" descr="Shark">
            <a:extLst>
              <a:ext uri="{FF2B5EF4-FFF2-40B4-BE49-F238E27FC236}">
                <a16:creationId xmlns:a16="http://schemas.microsoft.com/office/drawing/2014/main" id="{F7A6614B-7F2F-49B9-B0F8-629CE11F0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963605" y="4953001"/>
            <a:ext cx="1523999" cy="1523999"/>
          </a:xfrm>
          <a:prstGeom prst="rect">
            <a:avLst/>
          </a:prstGeom>
        </p:spPr>
      </p:pic>
      <p:sp>
        <p:nvSpPr>
          <p:cNvPr id="15" name="Arrow: Right 14">
            <a:extLst>
              <a:ext uri="{FF2B5EF4-FFF2-40B4-BE49-F238E27FC236}">
                <a16:creationId xmlns:a16="http://schemas.microsoft.com/office/drawing/2014/main" id="{702878B8-B7C6-4A32-A07C-4195A78E8E6F}"/>
              </a:ext>
            </a:extLst>
          </p:cNvPr>
          <p:cNvSpPr/>
          <p:nvPr/>
        </p:nvSpPr>
        <p:spPr>
          <a:xfrm rot="20517222">
            <a:off x="8604208" y="3479579"/>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Arrow: Right 15">
            <a:extLst>
              <a:ext uri="{FF2B5EF4-FFF2-40B4-BE49-F238E27FC236}">
                <a16:creationId xmlns:a16="http://schemas.microsoft.com/office/drawing/2014/main" id="{73CB3E2D-69EB-451E-9C41-F6041DF6BE60}"/>
              </a:ext>
            </a:extLst>
          </p:cNvPr>
          <p:cNvSpPr/>
          <p:nvPr/>
        </p:nvSpPr>
        <p:spPr>
          <a:xfrm rot="1663649">
            <a:off x="8369087" y="4685655"/>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7" name="Graphic 16" descr="Dim (Smaller Sun)">
            <a:extLst>
              <a:ext uri="{FF2B5EF4-FFF2-40B4-BE49-F238E27FC236}">
                <a16:creationId xmlns:a16="http://schemas.microsoft.com/office/drawing/2014/main" id="{8572410A-5DD8-4CC4-BF38-8732C9B0B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53200" y="2867862"/>
            <a:ext cx="2336800" cy="2336800"/>
          </a:xfrm>
          <a:prstGeom prst="rect">
            <a:avLst/>
          </a:prstGeom>
        </p:spPr>
      </p:pic>
    </p:spTree>
    <p:extLst>
      <p:ext uri="{BB962C8B-B14F-4D97-AF65-F5344CB8AC3E}">
        <p14:creationId xmlns:p14="http://schemas.microsoft.com/office/powerpoint/2010/main" val="8887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457200" y="3713747"/>
            <a:ext cx="3606800" cy="12900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7273006" y="2565400"/>
            <a:ext cx="34544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7321825" y="5187869"/>
            <a:ext cx="3454400" cy="149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4267200" y="3175000"/>
            <a:ext cx="2844800" cy="508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4267200" y="5003800"/>
            <a:ext cx="3005806" cy="940307"/>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4108965" y="2730191"/>
            <a:ext cx="3132832" cy="666977"/>
          </a:xfrm>
          <a:prstGeom prst="rect">
            <a:avLst/>
          </a:prstGeom>
          <a:noFill/>
        </p:spPr>
        <p:txBody>
          <a:bodyPr wrap="square" rtlCol="0">
            <a:spAutoFit/>
          </a:bodyPr>
          <a:lstStyle/>
          <a:p>
            <a:r>
              <a:rPr lang="en-US" sz="1867" dirty="0">
                <a:latin typeface="Gidole" panose="02000503000000000000" pitchFamily="2" charset="0"/>
              </a:rPr>
              <a:t>What % is explained here? </a:t>
            </a:r>
            <a:r>
              <a:rPr lang="en-US" sz="1867" i="1" dirty="0">
                <a:latin typeface="Gidole" panose="02000503000000000000" pitchFamily="2" charset="0"/>
              </a:rPr>
              <a:t>This is r-square</a:t>
            </a:r>
            <a:endParaRPr lang="en-US" sz="1867"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4200062" y="5710103"/>
            <a:ext cx="3959649" cy="379656"/>
          </a:xfrm>
          <a:prstGeom prst="rect">
            <a:avLst/>
          </a:prstGeom>
          <a:noFill/>
        </p:spPr>
        <p:txBody>
          <a:bodyPr wrap="square" rtlCol="0">
            <a:spAutoFit/>
          </a:bodyPr>
          <a:lstStyle/>
          <a:p>
            <a:r>
              <a:rPr lang="en-US" sz="1867"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8541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1371600" y="1905000"/>
          <a:ext cx="10160000" cy="3454400"/>
        </p:xfrm>
        <a:graphic>
          <a:graphicData uri="http://schemas.openxmlformats.org/drawingml/2006/table">
            <a:tbl>
              <a:tblPr firstRow="1" bandRow="1">
                <a:tableStyleId>{21E4AEA4-8DFA-4A89-87EB-49C32662AFE0}</a:tableStyleId>
              </a:tblPr>
              <a:tblGrid>
                <a:gridCol w="5080000">
                  <a:extLst>
                    <a:ext uri="{9D8B030D-6E8A-4147-A177-3AD203B41FA5}">
                      <a16:colId xmlns:a16="http://schemas.microsoft.com/office/drawing/2014/main" val="1509198100"/>
                    </a:ext>
                  </a:extLst>
                </a:gridCol>
                <a:gridCol w="50800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R-square value</a:t>
                      </a:r>
                    </a:p>
                  </a:txBody>
                  <a:tcPr marL="60960" marR="60960" marT="30480" marB="30480" anchor="ctr"/>
                </a:tc>
                <a:tc>
                  <a:txBody>
                    <a:bodyPr/>
                    <a:lstStyle/>
                    <a:p>
                      <a:pPr algn="ctr"/>
                      <a:r>
                        <a:rPr lang="en-US" sz="2900" dirty="0">
                          <a:latin typeface="Gidole" panose="02000503000000000000" pitchFamily="2" charset="0"/>
                        </a:rPr>
                        <a:t>Interpretation</a:t>
                      </a:r>
                      <a:endParaRPr lang="en-US" sz="2900" dirty="0"/>
                    </a:p>
                  </a:txBody>
                  <a:tcPr marL="60960" marR="60960" marT="30480" marB="30480" anchor="ctr"/>
                </a:tc>
                <a:extLst>
                  <a:ext uri="{0D108BD9-81ED-4DB2-BD59-A6C34878D82A}">
                    <a16:rowId xmlns:a16="http://schemas.microsoft.com/office/drawing/2014/main" val="452871791"/>
                  </a:ext>
                </a:extLst>
              </a:tr>
              <a:tr h="863600">
                <a:tc>
                  <a:txBody>
                    <a:bodyPr/>
                    <a:lstStyle/>
                    <a:p>
                      <a:pPr algn="l"/>
                      <a:r>
                        <a:rPr lang="en-US" sz="2700" dirty="0">
                          <a:solidFill>
                            <a:schemeClr val="tx1">
                              <a:lumMod val="95000"/>
                              <a:lumOff val="5000"/>
                            </a:schemeClr>
                          </a:solidFill>
                          <a:latin typeface="Gidole" panose="02000503000000000000" pitchFamily="2" charset="0"/>
                        </a:rPr>
                        <a:t>.05</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2966503040"/>
                  </a:ext>
                </a:extLst>
              </a:tr>
              <a:tr h="863600">
                <a:tc>
                  <a:txBody>
                    <a:bodyPr/>
                    <a:lstStyle/>
                    <a:p>
                      <a:pPr algn="l"/>
                      <a:r>
                        <a:rPr lang="en-US" sz="2700" dirty="0">
                          <a:solidFill>
                            <a:schemeClr val="tx1">
                              <a:lumMod val="95000"/>
                              <a:lumOff val="5000"/>
                            </a:schemeClr>
                          </a:solidFill>
                          <a:latin typeface="Gidole" panose="02000503000000000000" pitchFamily="2" charset="0"/>
                        </a:rPr>
                        <a:t>.66</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4083660833"/>
                  </a:ext>
                </a:extLst>
              </a:tr>
              <a:tr h="863600">
                <a:tc>
                  <a:txBody>
                    <a:bodyPr/>
                    <a:lstStyle/>
                    <a:p>
                      <a:pPr algn="l"/>
                      <a:r>
                        <a:rPr lang="en-US" sz="2700" dirty="0">
                          <a:solidFill>
                            <a:schemeClr val="tx1">
                              <a:lumMod val="95000"/>
                              <a:lumOff val="5000"/>
                            </a:schemeClr>
                          </a:solidFill>
                          <a:latin typeface="Gidole" panose="02000503000000000000" pitchFamily="2" charset="0"/>
                        </a:rPr>
                        <a:t>.92</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289137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1948617" y="479998"/>
            <a:ext cx="8636000" cy="537792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1931684" y="6172200"/>
            <a:ext cx="7010400" cy="584775"/>
          </a:xfrm>
          <a:prstGeom prst="rect">
            <a:avLst/>
          </a:prstGeom>
          <a:noFill/>
        </p:spPr>
        <p:txBody>
          <a:bodyPr wrap="square" rtlCol="0">
            <a:spAutoFit/>
          </a:bodyPr>
          <a:lstStyle/>
          <a:p>
            <a:r>
              <a:rPr lang="en-US" sz="1600" dirty="0">
                <a:latin typeface="Gidole" panose="02000503000000000000" pitchFamily="50" charset="0"/>
                <a:hlinkClick r:id="rId5"/>
              </a:rPr>
              <a:t>https://www.masterdataanalysis.com/ms-excel/analyzing-50-million-records-excel/</a:t>
            </a:r>
            <a:r>
              <a:rPr lang="en-US" sz="16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8541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1371600" y="1905000"/>
          <a:ext cx="10160000" cy="3484880"/>
        </p:xfrm>
        <a:graphic>
          <a:graphicData uri="http://schemas.openxmlformats.org/drawingml/2006/table">
            <a:tbl>
              <a:tblPr firstRow="1" bandRow="1">
                <a:tableStyleId>{21E4AEA4-8DFA-4A89-87EB-49C32662AFE0}</a:tableStyleId>
              </a:tblPr>
              <a:tblGrid>
                <a:gridCol w="5080000">
                  <a:extLst>
                    <a:ext uri="{9D8B030D-6E8A-4147-A177-3AD203B41FA5}">
                      <a16:colId xmlns:a16="http://schemas.microsoft.com/office/drawing/2014/main" val="1509198100"/>
                    </a:ext>
                  </a:extLst>
                </a:gridCol>
                <a:gridCol w="50800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R-square value</a:t>
                      </a:r>
                    </a:p>
                  </a:txBody>
                  <a:tcPr marL="60960" marR="60960" marT="30480" marB="30480" anchor="ctr"/>
                </a:tc>
                <a:tc>
                  <a:txBody>
                    <a:bodyPr/>
                    <a:lstStyle/>
                    <a:p>
                      <a:pPr algn="ctr"/>
                      <a:r>
                        <a:rPr lang="en-US" sz="2900" dirty="0">
                          <a:latin typeface="Gidole" panose="02000503000000000000" pitchFamily="2" charset="0"/>
                        </a:rPr>
                        <a:t>Interpretation</a:t>
                      </a:r>
                      <a:endParaRPr lang="en-US" sz="2900" dirty="0"/>
                    </a:p>
                  </a:txBody>
                  <a:tcPr marL="60960" marR="60960" marT="30480" marB="30480" anchor="ctr"/>
                </a:tc>
                <a:extLst>
                  <a:ext uri="{0D108BD9-81ED-4DB2-BD59-A6C34878D82A}">
                    <a16:rowId xmlns:a16="http://schemas.microsoft.com/office/drawing/2014/main" val="452871791"/>
                  </a:ext>
                </a:extLst>
              </a:tr>
              <a:tr h="873760">
                <a:tc>
                  <a:txBody>
                    <a:bodyPr/>
                    <a:lstStyle/>
                    <a:p>
                      <a:pPr algn="l"/>
                      <a:r>
                        <a:rPr lang="en-US" sz="2700" dirty="0">
                          <a:solidFill>
                            <a:schemeClr val="tx1">
                              <a:lumMod val="95000"/>
                              <a:lumOff val="5000"/>
                            </a:schemeClr>
                          </a:solidFill>
                          <a:latin typeface="Gidole" panose="02000503000000000000" pitchFamily="2" charset="0"/>
                        </a:rPr>
                        <a:t>.05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5% of the variability in Y is explained by X</a:t>
                      </a:r>
                    </a:p>
                  </a:txBody>
                  <a:tcPr marL="60960" marR="60960" marT="30480" marB="30480"/>
                </a:tc>
                <a:extLst>
                  <a:ext uri="{0D108BD9-81ED-4DB2-BD59-A6C34878D82A}">
                    <a16:rowId xmlns:a16="http://schemas.microsoft.com/office/drawing/2014/main" val="2966503040"/>
                  </a:ext>
                </a:extLst>
              </a:tr>
              <a:tr h="873760">
                <a:tc>
                  <a:txBody>
                    <a:bodyPr/>
                    <a:lstStyle/>
                    <a:p>
                      <a:pPr algn="l"/>
                      <a:r>
                        <a:rPr lang="en-US" sz="2700" dirty="0">
                          <a:solidFill>
                            <a:schemeClr val="tx1">
                              <a:lumMod val="95000"/>
                              <a:lumOff val="5000"/>
                            </a:schemeClr>
                          </a:solidFill>
                          <a:latin typeface="Gidole" panose="02000503000000000000" pitchFamily="2" charset="0"/>
                        </a:rPr>
                        <a:t>.66</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66% of the variability in Y is explained by X</a:t>
                      </a:r>
                    </a:p>
                  </a:txBody>
                  <a:tcPr marL="60960" marR="60960" marT="30480" marB="30480"/>
                </a:tc>
                <a:extLst>
                  <a:ext uri="{0D108BD9-81ED-4DB2-BD59-A6C34878D82A}">
                    <a16:rowId xmlns:a16="http://schemas.microsoft.com/office/drawing/2014/main" val="4083660833"/>
                  </a:ext>
                </a:extLst>
              </a:tr>
              <a:tr h="873760">
                <a:tc>
                  <a:txBody>
                    <a:bodyPr/>
                    <a:lstStyle/>
                    <a:p>
                      <a:pPr algn="l"/>
                      <a:r>
                        <a:rPr lang="en-US" sz="2700" dirty="0">
                          <a:solidFill>
                            <a:schemeClr val="tx1">
                              <a:lumMod val="95000"/>
                              <a:lumOff val="5000"/>
                            </a:schemeClr>
                          </a:solidFill>
                          <a:latin typeface="Gidole" panose="02000503000000000000" pitchFamily="2" charset="0"/>
                        </a:rPr>
                        <a:t>.92</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92% of the variability in Y is explained by X</a:t>
                      </a:r>
                    </a:p>
                  </a:txBody>
                  <a:tcPr marL="60960" marR="60960" marT="30480" marB="30480"/>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31389793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10999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MAKING POINT PREDICTIONS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818309-AE2D-4800-AFB3-48274A12C2EC}"/>
                  </a:ext>
                </a:extLst>
              </p:cNvPr>
              <p:cNvSpPr txBox="1"/>
              <p:nvPr/>
            </p:nvSpPr>
            <p:spPr>
              <a:xfrm>
                <a:off x="1219200" y="1356399"/>
                <a:ext cx="9956800" cy="6461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rPr>
                            <m:t>0</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ea typeface="Cambria Math" panose="02040503050406030204" pitchFamily="18" charset="0"/>
                            </a:rPr>
                            <m:t>1</m:t>
                          </m:r>
                        </m:sub>
                      </m:sSub>
                      <m:sSub>
                        <m:sSubPr>
                          <m:ctrlPr>
                            <a:rPr lang="en-US" sz="5867" i="1">
                              <a:latin typeface="Cambria Math" panose="02040503050406030204" pitchFamily="18" charset="0"/>
                            </a:rPr>
                          </m:ctrlPr>
                        </m:sSubPr>
                        <m:e>
                          <m:r>
                            <a:rPr lang="en-US" sz="5867" i="1">
                              <a:latin typeface="Cambria Math" panose="02040503050406030204" pitchFamily="18" charset="0"/>
                            </a:rPr>
                            <m:t>∗</m:t>
                          </m:r>
                          <m:r>
                            <a:rPr lang="en-US" sz="5867" i="1">
                              <a:latin typeface="Cambria Math" panose="02040503050406030204" pitchFamily="18" charset="0"/>
                            </a:rPr>
                            <m:t>𝑋</m:t>
                          </m:r>
                        </m:e>
                        <m:sub>
                          <m:r>
                            <a:rPr lang="en-US" sz="5867" i="1">
                              <a:latin typeface="Cambria Math" panose="02040503050406030204" pitchFamily="18" charset="0"/>
                              <a:ea typeface="Cambria Math" panose="02040503050406030204" pitchFamily="18" charset="0"/>
                            </a:rPr>
                            <m:t>𝑖</m:t>
                          </m:r>
                        </m:sub>
                      </m:sSub>
                    </m:oMath>
                  </m:oMathPara>
                </a14:m>
                <a:endParaRPr lang="en-US" sz="5867" dirty="0">
                  <a:latin typeface="Gidole" panose="02000503000000000000" pitchFamily="2" charset="0"/>
                </a:endParaRPr>
              </a:p>
              <a:p>
                <a:endParaRPr lang="en-US" sz="5867"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r>
                        <a:rPr lang="en-US" sz="5867" i="1">
                          <a:latin typeface="Cambria Math" panose="02040503050406030204" pitchFamily="18" charset="0"/>
                        </a:rPr>
                        <m:t>=10+.5∗</m:t>
                      </m:r>
                      <m:r>
                        <a:rPr lang="en-US" sz="5867" b="1" i="1">
                          <a:solidFill>
                            <a:schemeClr val="tx2">
                              <a:lumMod val="60000"/>
                              <a:lumOff val="40000"/>
                            </a:schemeClr>
                          </a:solidFill>
                          <a:latin typeface="Cambria Math" panose="02040503050406030204" pitchFamily="18" charset="0"/>
                        </a:rPr>
                        <m:t>𝟒</m:t>
                      </m:r>
                    </m:oMath>
                  </m:oMathPara>
                </a14:m>
                <a:endParaRPr lang="en-US" sz="5867" b="1" dirty="0">
                  <a:latin typeface="Gidole" panose="02000503000000000000" pitchFamily="2" charset="0"/>
                </a:endParaRPr>
              </a:p>
              <a:p>
                <a:endParaRPr lang="en-US" sz="5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5867" b="1" i="1">
                          <a:solidFill>
                            <a:schemeClr val="tx2"/>
                          </a:solidFill>
                          <a:latin typeface="Cambria Math" panose="02040503050406030204" pitchFamily="18" charset="0"/>
                        </a:rPr>
                        <m:t>𝟏𝟐</m:t>
                      </m:r>
                      <m:r>
                        <a:rPr lang="en-US" sz="5867" i="1">
                          <a:latin typeface="Cambria Math" panose="02040503050406030204" pitchFamily="18" charset="0"/>
                        </a:rPr>
                        <m:t>=10+2</m:t>
                      </m:r>
                    </m:oMath>
                  </m:oMathPara>
                </a14:m>
                <a:endParaRPr lang="en-US" sz="5867" dirty="0">
                  <a:latin typeface="Gidole" panose="02000503000000000000" pitchFamily="2" charset="0"/>
                </a:endParaRPr>
              </a:p>
              <a:p>
                <a:endParaRPr lang="en-US" sz="5867" dirty="0">
                  <a:latin typeface="Gidole" panose="02000503000000000000" pitchFamily="2" charset="0"/>
                </a:endParaRPr>
              </a:p>
              <a:p>
                <a:r>
                  <a:rPr lang="en-US" sz="5867" dirty="0">
                    <a:latin typeface="Gidole" panose="02000503000000000000" pitchFamily="2" charset="0"/>
                  </a:rPr>
                  <a:t>					</a:t>
                </a:r>
              </a:p>
            </p:txBody>
          </p:sp>
        </mc:Choice>
        <mc:Fallback xmlns="">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219200" y="1356399"/>
                <a:ext cx="9956800" cy="646132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7220403"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mpg-regression-diagnostics.xlsx</a:t>
            </a:r>
          </a:p>
          <a:p>
            <a:pPr marL="990650" lvl="2" indent="-381019">
              <a:buFont typeface="Arial" panose="020B0604020202020204" pitchFamily="34" charset="0"/>
              <a:buChar char="•"/>
            </a:pPr>
            <a:r>
              <a:rPr lang="en-US" sz="2400" dirty="0">
                <a:latin typeface="Gidole" panose="020B0604020202020204" charset="0"/>
              </a:rPr>
              <a:t>Locate and evaluate r-square</a:t>
            </a:r>
          </a:p>
          <a:p>
            <a:pPr marL="990650" lvl="2" indent="-381019">
              <a:buFont typeface="Arial" panose="020B0604020202020204" pitchFamily="34" charset="0"/>
              <a:buChar char="•"/>
            </a:pPr>
            <a:r>
              <a:rPr lang="en-US" sz="2400" dirty="0">
                <a:latin typeface="Gidole" panose="020B0604020202020204" charset="0"/>
              </a:rPr>
              <a:t>What is the predicted mpg for a car weighing 3,000 pounds?</a:t>
            </a:r>
          </a:p>
        </p:txBody>
      </p:sp>
    </p:spTree>
    <p:extLst>
      <p:ext uri="{BB962C8B-B14F-4D97-AF65-F5344CB8AC3E}">
        <p14:creationId xmlns:p14="http://schemas.microsoft.com/office/powerpoint/2010/main" val="18900585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458403"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housing-regression-diagnostics-drill.xlsx</a:t>
            </a:r>
          </a:p>
          <a:p>
            <a:pPr marL="990650" lvl="2" indent="-381019">
              <a:buFont typeface="Arial" panose="020B0604020202020204" pitchFamily="34" charset="0"/>
              <a:buChar char="•"/>
            </a:pPr>
            <a:r>
              <a:rPr lang="en-US" sz="2400" dirty="0">
                <a:latin typeface="Gidole" panose="020B0604020202020204" charset="0"/>
              </a:rPr>
              <a:t>Locate and evaluate r-square</a:t>
            </a:r>
          </a:p>
          <a:p>
            <a:pPr marL="990650" lvl="2" indent="-381019">
              <a:buFont typeface="Arial" panose="020B0604020202020204" pitchFamily="34" charset="0"/>
              <a:buChar char="•"/>
            </a:pPr>
            <a:r>
              <a:rPr lang="en-US" sz="2400" dirty="0">
                <a:latin typeface="Gidole" panose="020B0604020202020204" charset="0"/>
              </a:rPr>
              <a:t>What is the predicted displacement of a car weighing 3,000 pounds?</a:t>
            </a:r>
          </a:p>
        </p:txBody>
      </p:sp>
    </p:spTree>
    <p:extLst>
      <p:ext uri="{BB962C8B-B14F-4D97-AF65-F5344CB8AC3E}">
        <p14:creationId xmlns:p14="http://schemas.microsoft.com/office/powerpoint/2010/main" val="2948662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75692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File: </a:t>
            </a:r>
            <a:r>
              <a:rPr lang="en-US" sz="2400" dirty="0">
                <a:latin typeface="Consolas" panose="020B0609020204030204" pitchFamily="49" charset="0"/>
                <a:ea typeface="Roboto Mono" pitchFamily="2" charset="0"/>
              </a:rPr>
              <a:t>wholesale-customers.xlsx</a:t>
            </a:r>
          </a:p>
          <a:p>
            <a:pPr marL="381019" indent="-381019">
              <a:buFont typeface="Arial" panose="020B0604020202020204" pitchFamily="34" charset="0"/>
              <a:buChar char="•"/>
            </a:pPr>
            <a:r>
              <a:rPr lang="en-US" sz="2400" dirty="0">
                <a:latin typeface="Gidole" panose="02000503000000000000" pitchFamily="50" charset="0"/>
                <a:ea typeface="Roboto Mono" pitchFamily="2" charset="0"/>
              </a:rPr>
              <a:t>How would you make this data “PivotTable-ready?”</a:t>
            </a:r>
          </a:p>
          <a:p>
            <a:pPr marL="381019" indent="-381019">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5"/>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1026" name="Picture 2" descr="Data... You never know what's gonna come through that attachment   Quote">
            <a:extLst>
              <a:ext uri="{FF2B5EF4-FFF2-40B4-BE49-F238E27FC236}">
                <a16:creationId xmlns:a16="http://schemas.microsoft.com/office/drawing/2014/main" id="{C808A624-8B89-41B9-AC4A-6ACAFB3218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41" b="17922"/>
          <a:stretch/>
        </p:blipFill>
        <p:spPr bwMode="auto">
          <a:xfrm>
            <a:off x="2054432" y="92136"/>
            <a:ext cx="8300852" cy="662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21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3555484" y="1193105"/>
            <a:ext cx="5854184" cy="5403863"/>
          </a:xfrm>
          <a:prstGeom prst="rect">
            <a:avLst/>
          </a:prstGeom>
        </p:spPr>
      </p:pic>
      <p:pic>
        <p:nvPicPr>
          <p:cNvPr id="8" name="Picture 8"/>
          <p:cNvPicPr>
            <a:picLocks noChangeAspect="1"/>
          </p:cNvPicPr>
          <p:nvPr/>
        </p:nvPicPr>
        <p:blipFill>
          <a:blip r:embed="rId4"/>
          <a:srcRect/>
          <a:stretch>
            <a:fillRect/>
          </a:stretch>
        </p:blipFill>
        <p:spPr>
          <a:xfrm>
            <a:off x="10972800" y="-66052"/>
            <a:ext cx="1337189" cy="980327"/>
          </a:xfrm>
          <a:prstGeom prst="rect">
            <a:avLst/>
          </a:prstGeom>
        </p:spPr>
      </p:pic>
      <p:sp>
        <p:nvSpPr>
          <p:cNvPr id="9" name="TextBox 9"/>
          <p:cNvSpPr txBox="1"/>
          <p:nvPr/>
        </p:nvSpPr>
        <p:spPr>
          <a:xfrm>
            <a:off x="805996" y="386559"/>
            <a:ext cx="6255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145239" y="6451397"/>
            <a:ext cx="6096000" cy="379656"/>
          </a:xfrm>
          <a:prstGeom prst="rect">
            <a:avLst/>
          </a:prstGeom>
          <a:noFill/>
        </p:spPr>
        <p:txBody>
          <a:bodyPr wrap="square" rtlCol="0">
            <a:spAutoFit/>
          </a:bodyPr>
          <a:lstStyle/>
          <a:p>
            <a:r>
              <a:rPr lang="en-US" sz="1867" dirty="0">
                <a:latin typeface="Gidole" panose="02000503000000000000" pitchFamily="50" charset="0"/>
                <a:hlinkClick r:id="rId6"/>
              </a:rPr>
              <a:t>http://vita.had.co.nz/papers/tidy-data.pdf</a:t>
            </a:r>
            <a:r>
              <a:rPr lang="en-US" sz="1867"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1"/>
            <a:ext cx="8585200" cy="913199"/>
          </a:xfrm>
          <a:prstGeom prst="rect">
            <a:avLst/>
          </a:prstGeom>
          <a:noFill/>
        </p:spPr>
        <p:txBody>
          <a:bodyPr wrap="square" rtlCol="0">
            <a:spAutoFit/>
          </a:bodyPr>
          <a:lstStyle/>
          <a:p>
            <a:r>
              <a:rPr lang="en-US" sz="2667" b="1" dirty="0">
                <a:latin typeface="Gidole" panose="02000503000000000000" pitchFamily="50" charset="0"/>
              </a:rPr>
              <a:t>Observation: </a:t>
            </a:r>
            <a:r>
              <a:rPr lang="en-US" sz="2667" dirty="0">
                <a:latin typeface="Gidole" panose="02000503000000000000" pitchFamily="50" charset="0"/>
              </a:rPr>
              <a:t>The entity that was measured</a:t>
            </a:r>
          </a:p>
          <a:p>
            <a:r>
              <a:rPr lang="en-US" sz="2667" b="1" dirty="0">
                <a:latin typeface="Gidole" panose="02000503000000000000" pitchFamily="50" charset="0"/>
              </a:rPr>
              <a:t>Variable: </a:t>
            </a:r>
            <a:r>
              <a:rPr lang="en-US" sz="2667"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endParaRPr lang="en-US" sz="2900" b="0" dirty="0">
                        <a:latin typeface="Gidole" panose="02000503000000000000" pitchFamily="50" charset="0"/>
                      </a:endParaRP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r>
                        <a:rPr lang="en-US" sz="2900" b="0" dirty="0">
                          <a:latin typeface="Gidole" panose="02000503000000000000" pitchFamily="50" charset="0"/>
                        </a:rPr>
                        <a:t>Variable</a:t>
                      </a: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2" name="Picture 1">
            <a:extLst>
              <a:ext uri="{FF2B5EF4-FFF2-40B4-BE49-F238E27FC236}">
                <a16:creationId xmlns:a16="http://schemas.microsoft.com/office/drawing/2014/main" id="{BCE76BBB-6E7A-41F1-B593-3C0270138734}"/>
              </a:ext>
            </a:extLst>
          </p:cNvPr>
          <p:cNvPicPr>
            <a:picLocks noChangeAspect="1"/>
          </p:cNvPicPr>
          <p:nvPr/>
        </p:nvPicPr>
        <p:blipFill>
          <a:blip r:embed="rId5"/>
          <a:stretch>
            <a:fillRect/>
          </a:stretch>
        </p:blipFill>
        <p:spPr>
          <a:xfrm>
            <a:off x="1312893" y="1673386"/>
            <a:ext cx="8912618" cy="4773202"/>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6248401" y="279400"/>
            <a:ext cx="4999063" cy="6007089"/>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8535716" y="310188"/>
            <a:ext cx="3034725" cy="61364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8229600" y="635000"/>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1422401" y="1217957"/>
            <a:ext cx="4213667" cy="5063324"/>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5769166" y="1217958"/>
            <a:ext cx="5210438" cy="4072623"/>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7641" y="43608"/>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7264400" y="603811"/>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7737372" y="306530"/>
            <a:ext cx="3893388" cy="61364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546316" y="1752601"/>
            <a:ext cx="5210438" cy="4072623"/>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36387"/>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75440" y="1778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star.xlsx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computers.xlsx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Clean data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Analyze it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Script it all in Python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9584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72579"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17527"/>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state-populations.xlsx</a:t>
            </a:r>
          </a:p>
          <a:p>
            <a:endParaRPr lang="en-US" sz="2667" dirty="0">
              <a:latin typeface="Roboto Mono" pitchFamily="2" charset="0"/>
              <a:ea typeface="Roboto Mono" pitchFamily="2" charset="0"/>
            </a:endParaRPr>
          </a:p>
          <a:p>
            <a:r>
              <a:rPr lang="en-US" sz="2667" dirty="0">
                <a:latin typeface="Gidole" panose="02000503000000000000" pitchFamily="50" charset="0"/>
                <a:ea typeface="Roboto Mono" pitchFamily="2" charset="0"/>
              </a:rPr>
              <a:t>Worksheet: </a:t>
            </a:r>
            <a:r>
              <a:rPr lang="en-US" sz="2667" dirty="0">
                <a:latin typeface="Consolas" panose="020B0609020204030204" pitchFamily="49" charset="0"/>
                <a:ea typeface="Roboto Mono" pitchFamily="2" charset="0"/>
              </a:rPr>
              <a:t>states</a:t>
            </a:r>
          </a:p>
          <a:p>
            <a:pPr marL="495325" indent="-495325">
              <a:buFont typeface="+mj-lt"/>
              <a:buAutoNum type="arabicPeriod"/>
            </a:pPr>
            <a:r>
              <a:rPr lang="en-US" sz="2667" dirty="0">
                <a:latin typeface="Gidole" panose="02000503000000000000" pitchFamily="50" charset="0"/>
                <a:ea typeface="Roboto Mono" pitchFamily="2" charset="0"/>
              </a:rPr>
              <a:t>Name the query </a:t>
            </a:r>
            <a:r>
              <a:rPr lang="en-US" sz="2667" dirty="0">
                <a:latin typeface="Roboto Mono" pitchFamily="2" charset="0"/>
                <a:ea typeface="Roboto Mono" pitchFamily="2" charset="0"/>
              </a:rPr>
              <a:t>State populations</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Remove the </a:t>
            </a:r>
            <a:r>
              <a:rPr lang="en-US" sz="2667" dirty="0">
                <a:latin typeface="Roboto Mono" pitchFamily="2" charset="0"/>
                <a:ea typeface="Roboto Mono" pitchFamily="2" charset="0"/>
              </a:rPr>
              <a:t>United States</a:t>
            </a:r>
            <a:r>
              <a:rPr lang="en-US" sz="2667" dirty="0">
                <a:latin typeface="Gidole" panose="02000503000000000000" pitchFamily="50" charset="0"/>
                <a:ea typeface="Roboto Mono" pitchFamily="2" charset="0"/>
              </a:rPr>
              <a:t> row from the data.</a:t>
            </a:r>
          </a:p>
          <a:p>
            <a:pPr marL="495325" indent="-495325">
              <a:buFont typeface="+mj-lt"/>
              <a:buAutoNum type="arabicPeriod"/>
            </a:pPr>
            <a:r>
              <a:rPr lang="en-US" sz="2667" dirty="0">
                <a:latin typeface="Gidole" panose="02000503000000000000" pitchFamily="50" charset="0"/>
                <a:ea typeface="Roboto Mono" pitchFamily="2" charset="0"/>
              </a:rPr>
              <a:t>Fill down blanks on the </a:t>
            </a:r>
            <a:r>
              <a:rPr lang="en-US" sz="2667" dirty="0">
                <a:latin typeface="Roboto Mono" pitchFamily="2" charset="0"/>
                <a:ea typeface="Roboto Mono" pitchFamily="2" charset="0"/>
              </a:rPr>
              <a:t>Region</a:t>
            </a:r>
            <a:r>
              <a:rPr lang="en-US" sz="2667" dirty="0">
                <a:latin typeface="Gidole" panose="02000503000000000000" pitchFamily="50" charset="0"/>
                <a:ea typeface="Roboto Mono" pitchFamily="2" charset="0"/>
              </a:rPr>
              <a:t> and </a:t>
            </a:r>
            <a:r>
              <a:rPr lang="en-US" sz="2667" dirty="0">
                <a:latin typeface="Roboto Mono" pitchFamily="2" charset="0"/>
                <a:ea typeface="Roboto Mono" pitchFamily="2" charset="0"/>
              </a:rPr>
              <a:t>Division</a:t>
            </a:r>
            <a:r>
              <a:rPr lang="en-US" sz="2667" dirty="0">
                <a:latin typeface="Gidole" panose="02000503000000000000" pitchFamily="50" charset="0"/>
                <a:ea typeface="Roboto Mono" pitchFamily="2" charset="0"/>
              </a:rPr>
              <a:t> columns</a:t>
            </a:r>
          </a:p>
          <a:p>
            <a:pPr marL="495325" indent="-495325">
              <a:buFont typeface="+mj-lt"/>
              <a:buAutoNum type="arabicPeriod"/>
            </a:pPr>
            <a:r>
              <a:rPr lang="en-US" sz="2667" dirty="0">
                <a:latin typeface="Gidole" panose="02000503000000000000" pitchFamily="50" charset="0"/>
                <a:ea typeface="Roboto Mono" pitchFamily="2" charset="0"/>
              </a:rPr>
              <a:t>Sort by </a:t>
            </a:r>
            <a:r>
              <a:rPr lang="en-US" sz="2667" dirty="0">
                <a:latin typeface="Roboto Mono" pitchFamily="2" charset="0"/>
                <a:ea typeface="Roboto Mono" pitchFamily="2" charset="0"/>
              </a:rPr>
              <a:t>Population</a:t>
            </a:r>
            <a:r>
              <a:rPr lang="en-US" sz="2667" dirty="0">
                <a:latin typeface="Gidole" panose="02000503000000000000" pitchFamily="50" charset="0"/>
                <a:ea typeface="Roboto Mono" pitchFamily="2" charset="0"/>
              </a:rPr>
              <a:t> from high to low</a:t>
            </a:r>
          </a:p>
          <a:p>
            <a:pPr marL="495325" indent="-495325">
              <a:buFont typeface="+mj-lt"/>
              <a:buAutoNum type="arabicPeriod"/>
            </a:pPr>
            <a:r>
              <a:rPr lang="en-US" sz="2667" dirty="0">
                <a:latin typeface="Gidole" panose="02000503000000000000" pitchFamily="50" charset="0"/>
                <a:ea typeface="Roboto Mono" pitchFamily="2" charset="0"/>
              </a:rPr>
              <a:t>Load results into a PivotTable</a:t>
            </a:r>
          </a:p>
          <a:p>
            <a:pPr marL="495325" indent="-495325">
              <a:buFont typeface="+mj-lt"/>
              <a:buAutoNum type="arabicPeriod"/>
            </a:pPr>
            <a:endParaRPr lang="en-US" sz="2667" dirty="0">
              <a:latin typeface="Gidole" panose="02000503000000000000" pitchFamily="50" charset="0"/>
              <a:ea typeface="Roboto Mono" pitchFamily="2" charset="0"/>
            </a:endParaRPr>
          </a:p>
          <a:p>
            <a:r>
              <a:rPr lang="en-US" sz="2667" dirty="0">
                <a:latin typeface="Gidole" panose="02000503000000000000" pitchFamily="50" charset="0"/>
                <a:ea typeface="Roboto Mono" pitchFamily="2" charset="0"/>
              </a:rPr>
              <a:t>Worksheet: </a:t>
            </a:r>
            <a:r>
              <a:rPr lang="en-US" sz="2667" dirty="0" err="1">
                <a:latin typeface="Consolas" panose="020B0609020204030204" pitchFamily="49" charset="0"/>
                <a:ea typeface="Roboto Mono" pitchFamily="2" charset="0"/>
              </a:rPr>
              <a:t>midwest_cities</a:t>
            </a:r>
            <a:endParaRPr lang="en-US" sz="2667" dirty="0">
              <a:latin typeface="Consolas" panose="020B0609020204030204" pitchFamily="49" charset="0"/>
              <a:ea typeface="Roboto Mono" pitchFamily="2" charset="0"/>
            </a:endParaRPr>
          </a:p>
          <a:p>
            <a:r>
              <a:rPr lang="en-US" sz="2667"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3375796"/>
          </a:xfrm>
          <a:prstGeom prst="rect">
            <a:avLst/>
          </a:prstGeom>
          <a:noFill/>
        </p:spPr>
        <p:txBody>
          <a:bodyPr wrap="square" rtlCol="0">
            <a:spAutoFit/>
          </a:bodyPr>
          <a:lstStyle/>
          <a:p>
            <a:r>
              <a:rPr lang="en-US" sz="2600" dirty="0">
                <a:latin typeface="Gidole" panose="02000503000000000000" pitchFamily="50" charset="0"/>
              </a:rPr>
              <a:t>File: </a:t>
            </a:r>
            <a:r>
              <a:rPr lang="en-US" sz="2600" dirty="0">
                <a:latin typeface="Consolas" panose="020B0609020204030204" pitchFamily="49" charset="0"/>
                <a:ea typeface="Roboto Mono" pitchFamily="2" charset="0"/>
              </a:rPr>
              <a:t>orders.xlsx</a:t>
            </a:r>
          </a:p>
          <a:p>
            <a:endParaRPr lang="en-US" sz="2600" dirty="0">
              <a:latin typeface="Roboto Mono" pitchFamily="2" charset="0"/>
              <a:ea typeface="Roboto Mono" pitchFamily="2" charset="0"/>
            </a:endParaRPr>
          </a:p>
          <a:p>
            <a:pPr marL="495325" indent="-495325">
              <a:buFont typeface="+mj-lt"/>
              <a:buAutoNum type="arabicPeriod"/>
            </a:pPr>
            <a:r>
              <a:rPr lang="en-US" sz="2600" dirty="0">
                <a:latin typeface="Gidole" panose="02000503000000000000" pitchFamily="50" charset="0"/>
                <a:ea typeface="Roboto Mono" pitchFamily="2" charset="0"/>
              </a:rPr>
              <a:t>Convert the </a:t>
            </a:r>
            <a:r>
              <a:rPr lang="en-US" sz="2600" dirty="0">
                <a:latin typeface="Consolas" panose="020B0609020204030204" pitchFamily="49" charset="0"/>
                <a:ea typeface="Roboto Mono" pitchFamily="2" charset="0"/>
              </a:rPr>
              <a:t>Date</a:t>
            </a:r>
            <a:r>
              <a:rPr lang="en-US" sz="2600" dirty="0">
                <a:latin typeface="Gidole" panose="02000503000000000000" pitchFamily="50" charset="0"/>
                <a:ea typeface="Roboto Mono" pitchFamily="2" charset="0"/>
              </a:rPr>
              <a:t> column to a month data type.</a:t>
            </a:r>
          </a:p>
          <a:p>
            <a:pPr marL="495325" indent="-495325">
              <a:buFont typeface="+mj-lt"/>
              <a:buAutoNum type="arabicPeriod"/>
            </a:pPr>
            <a:r>
              <a:rPr lang="en-US" sz="2600" dirty="0">
                <a:latin typeface="Gidole" panose="02000503000000000000" pitchFamily="50" charset="0"/>
                <a:ea typeface="Roboto Mono" pitchFamily="2" charset="0"/>
              </a:rPr>
              <a:t>Convert the </a:t>
            </a:r>
            <a:r>
              <a:rPr lang="en-US" sz="2600" dirty="0">
                <a:latin typeface="Consolas" panose="020B0609020204030204" pitchFamily="49" charset="0"/>
                <a:ea typeface="Roboto Mono" pitchFamily="2" charset="0"/>
              </a:rPr>
              <a:t>Account </a:t>
            </a:r>
            <a:r>
              <a:rPr lang="en-US" sz="2600" dirty="0">
                <a:latin typeface="Gidole" panose="02000503000000000000" pitchFamily="50" charset="0"/>
                <a:ea typeface="Roboto Mono" pitchFamily="2" charset="0"/>
              </a:rPr>
              <a:t>column to proper case.</a:t>
            </a:r>
          </a:p>
          <a:p>
            <a:pPr marL="495325" indent="-495325">
              <a:buFont typeface="+mj-lt"/>
              <a:buAutoNum type="arabicPeriod"/>
            </a:pPr>
            <a:r>
              <a:rPr lang="en-US" sz="2600" dirty="0">
                <a:latin typeface="Gidole" panose="02000503000000000000" pitchFamily="50" charset="0"/>
                <a:ea typeface="Roboto Mono" pitchFamily="2" charset="0"/>
              </a:rPr>
              <a:t>Split the </a:t>
            </a:r>
            <a:r>
              <a:rPr lang="en-US" sz="2600" dirty="0">
                <a:latin typeface="Consolas" panose="020B0609020204030204" pitchFamily="49" charset="0"/>
                <a:ea typeface="Roboto Mono" pitchFamily="2" charset="0"/>
              </a:rPr>
              <a:t>Opportunity</a:t>
            </a:r>
            <a:r>
              <a:rPr lang="en-US" sz="2600" dirty="0">
                <a:latin typeface="Gidole" panose="02000503000000000000" pitchFamily="50" charset="0"/>
                <a:ea typeface="Roboto Mono" pitchFamily="2" charset="0"/>
              </a:rPr>
              <a:t> column into three columns:</a:t>
            </a:r>
          </a:p>
          <a:p>
            <a:pPr marL="800140" lvl="1" indent="-495325">
              <a:buFont typeface="+mj-lt"/>
              <a:buAutoNum type="alphaUcPeriod"/>
            </a:pPr>
            <a:r>
              <a:rPr lang="en-US" sz="2600" dirty="0">
                <a:latin typeface="Consolas" panose="020B0609020204030204" pitchFamily="49" charset="0"/>
                <a:ea typeface="Roboto Mono" pitchFamily="2" charset="0"/>
              </a:rPr>
              <a:t>Vendor</a:t>
            </a:r>
          </a:p>
          <a:p>
            <a:pPr marL="800140" lvl="1" indent="-495325">
              <a:buFont typeface="+mj-lt"/>
              <a:buAutoNum type="alphaUcPeriod"/>
            </a:pPr>
            <a:r>
              <a:rPr lang="en-US" sz="2600" dirty="0">
                <a:latin typeface="Consolas" panose="020B0609020204030204" pitchFamily="49" charset="0"/>
                <a:ea typeface="Roboto Mono" pitchFamily="2" charset="0"/>
              </a:rPr>
              <a:t>Status</a:t>
            </a:r>
          </a:p>
          <a:p>
            <a:pPr marL="800140" lvl="1" indent="-495325">
              <a:buFont typeface="+mj-lt"/>
              <a:buAutoNum type="alphaUcPeriod"/>
            </a:pPr>
            <a:r>
              <a:rPr lang="en-US" sz="2600" dirty="0">
                <a:latin typeface="Consolas" panose="020B0609020204030204" pitchFamily="49"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5"/>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wholesale-customers.xlsx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Tidy this data! </a:t>
            </a:r>
          </a:p>
          <a:p>
            <a:pPr marL="495325" indent="-495325">
              <a:buFont typeface="+mj-lt"/>
              <a:buAutoNum type="arabicPeriod"/>
            </a:pPr>
            <a:r>
              <a:rPr lang="en-US" sz="2667" dirty="0">
                <a:latin typeface="Gidole" panose="02000503000000000000" pitchFamily="50" charset="0"/>
                <a:ea typeface="Roboto Mono" pitchFamily="2" charset="0"/>
              </a:rPr>
              <a:t>Create a field calculating 10% of the sales called </a:t>
            </a:r>
            <a:r>
              <a:rPr lang="en-US" sz="2667"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oscars_yes.csv, oscars_no.csv</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Start with a blank Excel </a:t>
            </a:r>
            <a:r>
              <a:rPr lang="en-US" sz="2667" dirty="0" err="1">
                <a:latin typeface="Gidole" panose="02000503000000000000" pitchFamily="50" charset="0"/>
                <a:ea typeface="Roboto Mono" pitchFamily="2" charset="0"/>
              </a:rPr>
              <a:t>workboook</a:t>
            </a:r>
            <a:endParaRPr lang="en-US" sz="2667"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1323632"/>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hof_inducted.csv, hof_not_inducted.csv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Append these tables</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Append from a folder of files:</a:t>
            </a:r>
          </a:p>
          <a:p>
            <a:pPr marL="685834" lvl="1" indent="-381019">
              <a:buFont typeface="Arial" panose="020B0604020202020204" pitchFamily="34" charset="0"/>
              <a:buChar char="•"/>
            </a:pPr>
            <a:r>
              <a:rPr lang="en-US" sz="2667" dirty="0">
                <a:latin typeface="Gidole" panose="02000503000000000000" pitchFamily="50" charset="0"/>
              </a:rPr>
              <a:t>Folder: </a:t>
            </a:r>
            <a:r>
              <a:rPr lang="en-US" sz="2667" dirty="0">
                <a:latin typeface="Consolas" panose="020B0609020204030204" pitchFamily="49"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1932926" y="2412763"/>
            <a:ext cx="9337405" cy="2489437"/>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9653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Consolas" panose="020B0609020204030204" pitchFamily="49" charset="0"/>
                <a:ea typeface="Roboto Mono" pitchFamily="2" charset="0"/>
              </a:rPr>
              <a:t>baseball</a:t>
            </a:r>
            <a:r>
              <a:rPr lang="en-US" sz="2667" dirty="0">
                <a:latin typeface="Gidole" panose="020B0604020202020204" charset="0"/>
              </a:rPr>
              <a:t> folder</a:t>
            </a:r>
          </a:p>
          <a:p>
            <a:pPr marL="685834" lvl="1" indent="-381019">
              <a:buFont typeface="Arial" panose="020B0604020202020204" pitchFamily="34" charset="0"/>
              <a:buChar char="•"/>
            </a:pPr>
            <a:r>
              <a:rPr lang="en-US" sz="2667" dirty="0">
                <a:latin typeface="Gidole" panose="020B0604020202020204" charset="0"/>
              </a:rPr>
              <a:t>This is a download of the csv version of the </a:t>
            </a:r>
            <a:r>
              <a:rPr lang="en-US" sz="2667" u="sng" dirty="0" err="1">
                <a:latin typeface="Gidole" panose="020B0604020202020204" charset="0"/>
                <a:hlinkClick r:id="rId5"/>
              </a:rPr>
              <a:t>Lahman</a:t>
            </a:r>
            <a:r>
              <a:rPr lang="en-US" sz="2667" u="sng" dirty="0">
                <a:latin typeface="Gidole" panose="020B0604020202020204" charset="0"/>
                <a:hlinkClick r:id="rId5"/>
              </a:rPr>
              <a:t> baseball database</a:t>
            </a:r>
            <a:r>
              <a:rPr lang="en-US" sz="2667" dirty="0">
                <a:latin typeface="Gidole" panose="020B0604020202020204" charset="0"/>
              </a:rPr>
              <a:t>.</a:t>
            </a:r>
          </a:p>
          <a:p>
            <a:pPr marL="685834" lvl="1" indent="-381019">
              <a:buFont typeface="Arial" panose="020B0604020202020204" pitchFamily="34" charset="0"/>
              <a:buChar char="•"/>
            </a:pPr>
            <a:r>
              <a:rPr lang="en-US" sz="2667" dirty="0">
                <a:latin typeface="Gidole" panose="020B0604020202020204" charset="0"/>
              </a:rPr>
              <a:t>See if you can get a table of </a:t>
            </a:r>
            <a:r>
              <a:rPr lang="en-US" sz="2667" i="1" dirty="0">
                <a:latin typeface="Gidole" panose="020B0604020202020204" charset="0"/>
              </a:rPr>
              <a:t>all </a:t>
            </a:r>
            <a:r>
              <a:rPr lang="en-US" sz="2667" dirty="0">
                <a:latin typeface="Gidole" panose="020B0604020202020204" charset="0"/>
              </a:rPr>
              <a:t>files in this folder using Power Query.</a:t>
            </a:r>
          </a:p>
          <a:p>
            <a:pPr marL="990650" lvl="2" indent="-381019">
              <a:buFont typeface="Arial" panose="020B0604020202020204" pitchFamily="34" charset="0"/>
              <a:buChar char="•"/>
            </a:pPr>
            <a:r>
              <a:rPr lang="en-US" sz="2667" dirty="0">
                <a:latin typeface="Gidole" panose="020B0604020202020204" charset="0"/>
              </a:rPr>
              <a:t>In this case we </a:t>
            </a:r>
            <a:r>
              <a:rPr lang="en-US" sz="2667" i="1" dirty="0">
                <a:latin typeface="Gidole" panose="020B0604020202020204" charset="0"/>
              </a:rPr>
              <a:t>do not </a:t>
            </a:r>
            <a:r>
              <a:rPr lang="en-US" sz="2667"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016000" y="1438940"/>
            <a:ext cx="2844800" cy="543675"/>
          </a:xfrm>
          <a:prstGeom prst="rect">
            <a:avLst/>
          </a:prstGeom>
          <a:noFill/>
        </p:spPr>
        <p:txBody>
          <a:bodyPr wrap="square" rtlCol="0">
            <a:spAutoFit/>
          </a:bodyPr>
          <a:lstStyle/>
          <a:p>
            <a:r>
              <a:rPr lang="en-US" sz="2933"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4328160" y="1604212"/>
            <a:ext cx="5725938" cy="4567545"/>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117600" y="1916403"/>
            <a:ext cx="2844800" cy="995016"/>
          </a:xfrm>
          <a:prstGeom prst="rect">
            <a:avLst/>
          </a:prstGeom>
          <a:noFill/>
        </p:spPr>
        <p:txBody>
          <a:bodyPr wrap="square" rtlCol="0">
            <a:spAutoFit/>
          </a:bodyPr>
          <a:lstStyle/>
          <a:p>
            <a:r>
              <a:rPr lang="en-US" sz="2933"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4318000" y="1609292"/>
            <a:ext cx="711200" cy="4567545"/>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994089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588001" y="2794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5000" spc="250" dirty="0">
                <a:solidFill>
                  <a:srgbClr val="FFFFFF"/>
                </a:solidFill>
                <a:latin typeface="League Spartan Bold"/>
              </a:rPr>
              <a:t>, MEET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DUCT TAPE, MEET WELDER</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08748"/>
            <a:ext cx="5200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934705"/>
            <a:ext cx="6096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356903" y="6292219"/>
            <a:ext cx="5334000" cy="378309"/>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5080000" y="6408947"/>
            <a:ext cx="5334000"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sp>
        <p:nvSpPr>
          <p:cNvPr id="4" name="TextBox 4"/>
          <p:cNvSpPr txBox="1"/>
          <p:nvPr/>
        </p:nvSpPr>
        <p:spPr>
          <a:xfrm>
            <a:off x="2227014" y="5565773"/>
            <a:ext cx="7534772" cy="984052"/>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ALL records from Table A and matching records from Table B. Results with no match are </a:t>
            </a:r>
            <a:r>
              <a:rPr lang="en-US" sz="2133" b="1" spc="107"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2133" b="1" spc="107" dirty="0">
                <a:solidFill>
                  <a:srgbClr val="000000"/>
                </a:solidFill>
                <a:latin typeface="Gidole" panose="020B0604020202020204" charset="0"/>
                <a:ea typeface="Roboto" panose="02000000000000000000" pitchFamily="2" charset="0"/>
                <a:cs typeface="Roboto" panose="02000000000000000000" pitchFamily="2" charset="0"/>
              </a:rPr>
              <a:t>.</a:t>
            </a:r>
            <a:endParaRPr lang="en-US" sz="2133" spc="107"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95" y="97296"/>
            <a:ext cx="5283200" cy="52832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604529" y="5724795"/>
            <a:ext cx="7534772" cy="979179"/>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records that have matching values in Tables A and B</a:t>
            </a:r>
            <a:endParaRPr lang="en-US" sz="2133" spc="107" dirty="0">
              <a:solidFill>
                <a:srgbClr val="000000"/>
              </a:solidFill>
              <a:latin typeface="Gidole" panose="020B0604020202020204" charset="0"/>
            </a:endParaRPr>
          </a:p>
          <a:p>
            <a:pPr marL="176115" lvl="1" algn="ctr">
              <a:lnSpc>
                <a:spcPts val="2560"/>
              </a:lnSpc>
            </a:pPr>
            <a:endParaRPr lang="en-US" sz="2133"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862" y="157725"/>
            <a:ext cx="5486400" cy="54864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hof.csv</a:t>
            </a:r>
            <a:r>
              <a:rPr lang="en-US" sz="2667" dirty="0">
                <a:latin typeface="Roboto Mono" pitchFamily="2" charset="0"/>
                <a:ea typeface="Roboto Mono" pitchFamily="2" charset="0"/>
              </a:rPr>
              <a:t>, </a:t>
            </a:r>
            <a:r>
              <a:rPr lang="en-US" sz="2667" dirty="0">
                <a:latin typeface="Consolas" panose="020B0609020204030204" pitchFamily="49" charset="0"/>
                <a:ea typeface="Roboto Mono" pitchFamily="2" charset="0"/>
              </a:rPr>
              <a:t>people-a-thru-m.csv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What is the result of a left outer join of </a:t>
            </a:r>
            <a:r>
              <a:rPr lang="en-US" sz="2667" dirty="0" err="1">
                <a:latin typeface="Roboto Mono" pitchFamily="2" charset="0"/>
                <a:ea typeface="Roboto Mono" pitchFamily="2" charset="0"/>
              </a:rPr>
              <a:t>hof</a:t>
            </a:r>
            <a:r>
              <a:rPr lang="en-US" sz="2667" dirty="0">
                <a:latin typeface="Gidole" panose="02000503000000000000" pitchFamily="50" charset="0"/>
                <a:ea typeface="Roboto Mono" pitchFamily="2" charset="0"/>
              </a:rPr>
              <a:t> on </a:t>
            </a:r>
            <a:r>
              <a:rPr lang="en-US" sz="2667" dirty="0">
                <a:latin typeface="Roboto Mono" pitchFamily="2" charset="0"/>
                <a:ea typeface="Roboto Mono" pitchFamily="2" charset="0"/>
              </a:rPr>
              <a:t>people-a-thru-m</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What about an inner join?</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A0FBA4B-4731-CD03-8BEB-0CF98BDB88B2}"/>
              </a:ext>
            </a:extLst>
          </p:cNvPr>
          <p:cNvPicPr>
            <a:picLocks noChangeAspect="1"/>
          </p:cNvPicPr>
          <p:nvPr/>
        </p:nvPicPr>
        <p:blipFill>
          <a:blip r:embed="rId4"/>
          <a:stretch>
            <a:fillRect/>
          </a:stretch>
        </p:blipFill>
        <p:spPr>
          <a:xfrm>
            <a:off x="0" y="2132608"/>
            <a:ext cx="12192000" cy="2592784"/>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DATABASE JOIN TYPES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1931685" y="1234070"/>
            <a:ext cx="2323431" cy="1279357"/>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2135715" y="851755"/>
            <a:ext cx="2032000" cy="420564"/>
          </a:xfrm>
          <a:prstGeom prst="rect">
            <a:avLst/>
          </a:prstGeom>
          <a:noFill/>
        </p:spPr>
        <p:txBody>
          <a:bodyPr wrap="square" rtlCol="0">
            <a:spAutoFit/>
          </a:bodyPr>
          <a:lstStyle/>
          <a:p>
            <a:pPr algn="ctr"/>
            <a:r>
              <a:rPr lang="en-US" sz="2133"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4843943" y="2351670"/>
            <a:ext cx="2323431" cy="1279357"/>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5047974" y="1969355"/>
            <a:ext cx="2032000" cy="420564"/>
          </a:xfrm>
          <a:prstGeom prst="rect">
            <a:avLst/>
          </a:prstGeom>
          <a:noFill/>
        </p:spPr>
        <p:txBody>
          <a:bodyPr wrap="square" rtlCol="0">
            <a:spAutoFit/>
          </a:bodyPr>
          <a:lstStyle/>
          <a:p>
            <a:pPr algn="ctr"/>
            <a:r>
              <a:rPr lang="en-US" sz="2133"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7819769" y="1264146"/>
            <a:ext cx="2323431" cy="1279357"/>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8023800" y="881831"/>
            <a:ext cx="2032000" cy="748795"/>
          </a:xfrm>
          <a:prstGeom prst="rect">
            <a:avLst/>
          </a:prstGeom>
          <a:noFill/>
        </p:spPr>
        <p:txBody>
          <a:bodyPr wrap="square" rtlCol="0">
            <a:spAutoFit/>
          </a:bodyPr>
          <a:lstStyle/>
          <a:p>
            <a:pPr algn="ctr"/>
            <a:r>
              <a:rPr lang="en-US" sz="2133"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5737571" y="4350150"/>
            <a:ext cx="536177" cy="989410"/>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6003993" y="4205175"/>
            <a:ext cx="1163382" cy="1276903"/>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4843944" y="4207630"/>
            <a:ext cx="1163382" cy="1276903"/>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5047974" y="3822861"/>
            <a:ext cx="2032000" cy="420564"/>
          </a:xfrm>
          <a:prstGeom prst="rect">
            <a:avLst/>
          </a:prstGeom>
          <a:noFill/>
        </p:spPr>
        <p:txBody>
          <a:bodyPr wrap="square" rtlCol="0">
            <a:spAutoFit/>
          </a:bodyPr>
          <a:lstStyle/>
          <a:p>
            <a:pPr algn="ctr"/>
            <a:r>
              <a:rPr lang="en-US" sz="2133"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1931685" y="5482034"/>
            <a:ext cx="2323431" cy="1279357"/>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2135715" y="5099719"/>
            <a:ext cx="2032000" cy="420564"/>
          </a:xfrm>
          <a:prstGeom prst="rect">
            <a:avLst/>
          </a:prstGeom>
          <a:noFill/>
        </p:spPr>
        <p:txBody>
          <a:bodyPr wrap="square" rtlCol="0">
            <a:spAutoFit/>
          </a:bodyPr>
          <a:lstStyle/>
          <a:p>
            <a:pPr algn="ctr"/>
            <a:r>
              <a:rPr lang="en-US" sz="2133"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8023801" y="5479578"/>
            <a:ext cx="2323431" cy="1279357"/>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8227831" y="5097263"/>
            <a:ext cx="2032000" cy="420564"/>
          </a:xfrm>
          <a:prstGeom prst="rect">
            <a:avLst/>
          </a:prstGeom>
          <a:noFill/>
        </p:spPr>
        <p:txBody>
          <a:bodyPr wrap="square" rtlCol="0">
            <a:spAutoFit/>
          </a:bodyPr>
          <a:lstStyle/>
          <a:p>
            <a:pPr algn="ctr"/>
            <a:r>
              <a:rPr lang="en-US" sz="2133"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championships-demo.xlsx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762000" y="3276600"/>
            <a:ext cx="4622800" cy="264668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latin typeface="Gidole" panose="02000503000000000000" pitchFamily="50" charset="0"/>
                </a:rPr>
                <a:t>Baseball</a:t>
              </a:r>
              <a:endParaRPr lang="en-US" sz="1200"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tx1"/>
                  </a:solidFill>
                  <a:latin typeface="Gidole" panose="02000503000000000000" pitchFamily="50" charset="0"/>
                </a:rPr>
                <a:t>Football</a:t>
              </a:r>
              <a:endParaRPr lang="en-US" sz="1867"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016000" y="2771160"/>
            <a:ext cx="4013200" cy="543675"/>
          </a:xfrm>
          <a:prstGeom prst="rect">
            <a:avLst/>
          </a:prstGeom>
          <a:noFill/>
        </p:spPr>
        <p:txBody>
          <a:bodyPr wrap="square" rtlCol="0">
            <a:spAutoFit/>
          </a:bodyPr>
          <a:lstStyle/>
          <a:p>
            <a:pPr algn="ctr"/>
            <a:r>
              <a:rPr lang="en-US" sz="2933"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6705600" y="3226475"/>
            <a:ext cx="4622800" cy="264668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bg1"/>
                  </a:solidFill>
                  <a:latin typeface="Gidole" panose="02000503000000000000" pitchFamily="50" charset="0"/>
                </a:rPr>
                <a:t>Football</a:t>
              </a:r>
              <a:endParaRPr lang="en-US" sz="2933"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solidFill>
                    <a:schemeClr val="tx1"/>
                  </a:solidFill>
                  <a:latin typeface="Gidole" panose="02000503000000000000" pitchFamily="50" charset="0"/>
                </a:rPr>
                <a:t>Baseball</a:t>
              </a:r>
              <a:endParaRPr lang="en-US" sz="2933"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6966404" y="2708434"/>
            <a:ext cx="4013200" cy="543675"/>
          </a:xfrm>
          <a:prstGeom prst="rect">
            <a:avLst/>
          </a:prstGeom>
          <a:noFill/>
        </p:spPr>
        <p:txBody>
          <a:bodyPr wrap="square" rtlCol="0">
            <a:spAutoFit/>
          </a:bodyPr>
          <a:lstStyle/>
          <a:p>
            <a:pPr algn="ctr"/>
            <a:r>
              <a:rPr lang="en-US" sz="2933"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1323632"/>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championships-drill.xlsx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JOINS CAN GET EXOTIC</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20320" y="6576219"/>
            <a:ext cx="5232400" cy="276999"/>
          </a:xfrm>
          <a:prstGeom prst="rect">
            <a:avLst/>
          </a:prstGeom>
          <a:noFill/>
        </p:spPr>
        <p:txBody>
          <a:bodyPr wrap="square" rtlCol="0">
            <a:spAutoFit/>
          </a:bodyPr>
          <a:lstStyle/>
          <a:p>
            <a:r>
              <a:rPr lang="en-US" sz="1200" dirty="0">
                <a:latin typeface="Gidole" panose="02000503000000000000" pitchFamily="50" charset="0"/>
                <a:hlinkClick r:id="rId4"/>
              </a:rPr>
              <a:t>https://www.tutorialgateway.org/sql-cross-join/</a:t>
            </a:r>
            <a:r>
              <a:rPr lang="en-US" sz="1200"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2080646"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A51BF744-4E12-4E4F-AB57-B5CA1E8FB0F4}"/>
              </a:ext>
            </a:extLst>
          </p:cNvPr>
          <p:cNvSpPr/>
          <p:nvPr/>
        </p:nvSpPr>
        <p:spPr>
          <a:xfrm>
            <a:off x="6829674"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F689F17C-12A8-44DD-83EA-235F1D67F318}"/>
              </a:ext>
            </a:extLst>
          </p:cNvPr>
          <p:cNvSpPr txBox="1"/>
          <p:nvPr/>
        </p:nvSpPr>
        <p:spPr>
          <a:xfrm>
            <a:off x="4089400" y="1830217"/>
            <a:ext cx="4013200" cy="420564"/>
          </a:xfrm>
          <a:prstGeom prst="rect">
            <a:avLst/>
          </a:prstGeom>
          <a:noFill/>
        </p:spPr>
        <p:txBody>
          <a:bodyPr wrap="square" rtlCol="0">
            <a:spAutoFit/>
          </a:bodyPr>
          <a:lstStyle/>
          <a:p>
            <a:pPr algn="ctr"/>
            <a:r>
              <a:rPr lang="en-US" sz="2133"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3164840" y="270880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7911714" y="270326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4013200" y="312420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4013200" y="3124200"/>
            <a:ext cx="4267200" cy="72171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4013200" y="3104883"/>
            <a:ext cx="4267200" cy="16029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4191000" y="384591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4191000" y="3124201"/>
            <a:ext cx="3835400" cy="72170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4280287" y="3845910"/>
            <a:ext cx="4000113" cy="86194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4191000" y="4666262"/>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4222944" y="3124201"/>
            <a:ext cx="3803457" cy="154206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4280287" y="3845910"/>
            <a:ext cx="3955857" cy="81114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1714886" y="1993663"/>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6463914" y="1977480"/>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Roboto Mono" pitchFamily="2" charset="0"/>
                <a:ea typeface="Roboto Mono" pitchFamily="2" charset="0"/>
              </a:rPr>
              <a:t>states.xlsx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Create a table to record each state’s bird, flower and capital</a:t>
            </a:r>
          </a:p>
          <a:p>
            <a:pPr marL="495325" indent="-495325">
              <a:buFont typeface="+mj-lt"/>
              <a:buAutoNum type="arabicPeriod"/>
            </a:pP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588001" y="3810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877630"/>
          </a:xfrm>
          <a:prstGeom prst="rect">
            <a:avLst/>
          </a:prstGeom>
          <a:noFill/>
        </p:spPr>
        <p:txBody>
          <a:bodyPr wrap="square" rtlCol="0">
            <a:spAutoFit/>
          </a:bodyPr>
          <a:lstStyle/>
          <a:p>
            <a:pPr marL="685834" lvl="1" indent="-381019">
              <a:buFont typeface="Arial" panose="020B0604020202020204" pitchFamily="34" charset="0"/>
              <a:buChar char="•"/>
            </a:pPr>
            <a:r>
              <a:rPr lang="en-US" sz="3867" dirty="0">
                <a:latin typeface="Gidole" panose="020B0604020202020204" charset="0"/>
              </a:rPr>
              <a:t>M language</a:t>
            </a:r>
          </a:p>
          <a:p>
            <a:pPr marL="685834" lvl="1" indent="-381019">
              <a:buFont typeface="Arial" panose="020B0604020202020204" pitchFamily="34" charset="0"/>
              <a:buChar char="•"/>
            </a:pPr>
            <a:r>
              <a:rPr lang="en-US" sz="3867" dirty="0">
                <a:latin typeface="Gidole" panose="020B0604020202020204" charset="0"/>
              </a:rPr>
              <a:t>PowerPivot</a:t>
            </a:r>
          </a:p>
          <a:p>
            <a:pPr marL="685834" lvl="1" indent="-381019">
              <a:buFont typeface="Arial" panose="020B0604020202020204" pitchFamily="34" charset="0"/>
              <a:buChar char="•"/>
            </a:pPr>
            <a:r>
              <a:rPr lang="en-US" sz="3867"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Collect, Combine, and Transform Data Using Power Query in Excel and Power BI</a:t>
            </a:r>
            <a:r>
              <a:rPr lang="en-US" sz="2800" dirty="0">
                <a:solidFill>
                  <a:srgbClr val="FFFFFF"/>
                </a:solidFill>
                <a:latin typeface="League Spartan"/>
              </a:rPr>
              <a:t>, 1st Edition</a:t>
            </a:r>
          </a:p>
          <a:p>
            <a:pPr>
              <a:lnSpc>
                <a:spcPts val="3920"/>
              </a:lnSpc>
              <a:spcBef>
                <a:spcPct val="0"/>
              </a:spcBef>
            </a:pPr>
            <a:r>
              <a:rPr lang="en-US" sz="2800" dirty="0">
                <a:solidFill>
                  <a:srgbClr val="FFFFFF"/>
                </a:solidFill>
                <a:latin typeface="League Spartan"/>
              </a:rPr>
              <a:t>by Gil </a:t>
            </a:r>
            <a:r>
              <a:rPr lang="en-US" sz="2800" dirty="0" err="1">
                <a:solidFill>
                  <a:srgbClr val="FFFFFF"/>
                </a:solidFill>
                <a:latin typeface="League Spartan"/>
              </a:rPr>
              <a:t>Raviv</a:t>
            </a:r>
            <a:endParaRPr lang="en-US" sz="28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782" y="711199"/>
            <a:ext cx="4300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erb GIF">
            <a:extLst>
              <a:ext uri="{FF2B5EF4-FFF2-40B4-BE49-F238E27FC236}">
                <a16:creationId xmlns:a16="http://schemas.microsoft.com/office/drawing/2014/main" id="{E5F724C5-791D-A3A7-3B6C-45BB52671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9" y="1718242"/>
            <a:ext cx="4884683" cy="3726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281FAC-BDBB-A68D-C258-8517CC114319}"/>
              </a:ext>
            </a:extLst>
          </p:cNvPr>
          <p:cNvSpPr txBox="1"/>
          <p:nvPr/>
        </p:nvSpPr>
        <p:spPr>
          <a:xfrm>
            <a:off x="6352159" y="1621627"/>
            <a:ext cx="4631528"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No question too big or small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Balance actual &amp; plan</a:t>
            </a: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Use drills when helpful</a:t>
            </a:r>
          </a:p>
          <a:p>
            <a:pPr marL="457200" indent="-457200">
              <a:buFont typeface="Arial" panose="020B0604020202020204" pitchFamily="34" charset="0"/>
              <a:buChar char="•"/>
            </a:pPr>
            <a:r>
              <a:rPr lang="en-US" sz="2800" i="1" dirty="0">
                <a:solidFill>
                  <a:srgbClr val="707070"/>
                </a:solidFill>
                <a:latin typeface="Pragmatica" panose="020B0403040502020204" pitchFamily="34" charset="0"/>
              </a:rPr>
              <a:t>This is your time</a:t>
            </a:r>
            <a:r>
              <a:rPr lang="en-US" sz="2800" dirty="0">
                <a:solidFill>
                  <a:srgbClr val="707070"/>
                </a:solidFill>
                <a:latin typeface="Pragmatica" panose="020B0403040502020204" pitchFamily="34" charset="0"/>
              </a:rPr>
              <a:t>… the time for unkempt and unanalyzed data is </a:t>
            </a:r>
            <a:r>
              <a:rPr lang="en-US" sz="2800" i="1" dirty="0">
                <a:solidFill>
                  <a:srgbClr val="707070"/>
                </a:solidFill>
                <a:latin typeface="Pragmatica" panose="020B0403040502020204" pitchFamily="34" charset="0"/>
              </a:rPr>
              <a:t>over</a:t>
            </a:r>
            <a:r>
              <a:rPr lang="en-US" sz="2800" dirty="0">
                <a:solidFill>
                  <a:srgbClr val="707070"/>
                </a:solidFill>
                <a:latin typeface="Pragmatica" panose="020B0403040502020204" pitchFamily="34" charset="0"/>
              </a:rPr>
              <a:t>!</a:t>
            </a:r>
            <a:endParaRPr lang="en-US" sz="2800"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88640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endParaRPr lang="en-US" sz="2800" i="1" dirty="0">
              <a:solidFill>
                <a:srgbClr val="FFFFFF"/>
              </a:solidFill>
              <a:latin typeface="League Spartan"/>
            </a:endParaRPr>
          </a:p>
          <a:p>
            <a:pPr>
              <a:lnSpc>
                <a:spcPts val="3920"/>
              </a:lnSpc>
              <a:spcBef>
                <a:spcPct val="0"/>
              </a:spcBef>
            </a:pPr>
            <a:r>
              <a:rPr lang="en-US" sz="2800" i="1" dirty="0">
                <a:solidFill>
                  <a:srgbClr val="FFFFFF"/>
                </a:solidFill>
                <a:latin typeface="League Spartan"/>
              </a:rPr>
              <a:t>Excel Power Pivot and Power Query For Dummies</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768" y="803518"/>
            <a:ext cx="3795548" cy="47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II. Analyzing the data… Excel &amp; the Analysis </a:t>
            </a:r>
            <a:r>
              <a:rPr lang="en-US" sz="6600" b="1" dirty="0" err="1">
                <a:solidFill>
                  <a:schemeClr val="bg1"/>
                </a:solidFill>
                <a:latin typeface="Pragmatica" pitchFamily="2" charset="0"/>
              </a:rPr>
              <a:t>ToolPak</a:t>
            </a:r>
            <a:endParaRPr lang="en-US" sz="6600" b="1" dirty="0">
              <a:solidFill>
                <a:schemeClr val="bg1"/>
              </a:solidFill>
              <a:latin typeface="Pragmatica" pitchFamily="2" charset="0"/>
            </a:endParaRPr>
          </a:p>
        </p:txBody>
      </p:sp>
    </p:spTree>
    <p:extLst>
      <p:ext uri="{BB962C8B-B14F-4D97-AF65-F5344CB8AC3E}">
        <p14:creationId xmlns:p14="http://schemas.microsoft.com/office/powerpoint/2010/main" val="828024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0614" y="402771"/>
            <a:ext cx="5410200" cy="1538883"/>
          </a:xfrm>
          <a:prstGeom prst="rect">
            <a:avLst/>
          </a:prstGeom>
        </p:spPr>
        <p:txBody>
          <a:bodyPr wrap="square" lIns="0" tIns="0" rIns="0" bIns="0" rtlCol="0" anchor="t">
            <a:spAutoFit/>
          </a:bodyPr>
          <a:lstStyle/>
          <a:p>
            <a:pPr>
              <a:lnSpc>
                <a:spcPts val="6000"/>
              </a:lnSpc>
            </a:pPr>
            <a:r>
              <a:rPr lang="en-US" sz="5000" spc="250" dirty="0">
                <a:solidFill>
                  <a:srgbClr val="000000"/>
                </a:solidFill>
                <a:latin typeface="League Spartan Bold"/>
              </a:rPr>
              <a:t>LESSON OBJECTIVES</a:t>
            </a:r>
          </a:p>
        </p:txBody>
      </p:sp>
      <p:sp>
        <p:nvSpPr>
          <p:cNvPr id="10" name="TextBox 10"/>
          <p:cNvSpPr txBox="1"/>
          <p:nvPr/>
        </p:nvSpPr>
        <p:spPr>
          <a:xfrm>
            <a:off x="2280025" y="2211013"/>
            <a:ext cx="3936723" cy="4787273"/>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Explore a dataset for research questions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Check assumptions and build hypotheses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Test formally for a difference in means between two groups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Make compelling business recommendations using inferential statistics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1847190" y="3318551"/>
            <a:ext cx="5591118" cy="2222468"/>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“You get to look at the data every step of the way, building confidence while learning the tricks of the trade.”</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 John Foreman</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8551806" y="3337600"/>
            <a:ext cx="3651596" cy="3520400"/>
          </a:xfrm>
          <a:prstGeom prst="rect">
            <a:avLst/>
          </a:prstGeom>
        </p:spPr>
      </p:pic>
      <p:sp>
        <p:nvSpPr>
          <p:cNvPr id="10" name="TextBox 10"/>
          <p:cNvSpPr txBox="1"/>
          <p:nvPr/>
        </p:nvSpPr>
        <p:spPr>
          <a:xfrm>
            <a:off x="685800" y="304800"/>
            <a:ext cx="5045298" cy="2308324"/>
          </a:xfrm>
          <a:prstGeom prst="rect">
            <a:avLst/>
          </a:prstGeom>
        </p:spPr>
        <p:txBody>
          <a:bodyPr lIns="0" tIns="0" rIns="0" bIns="0" rtlCol="0" anchor="t">
            <a:spAutoFit/>
          </a:bodyPr>
          <a:lstStyle/>
          <a:p>
            <a:pPr>
              <a:lnSpc>
                <a:spcPts val="6000"/>
              </a:lnSpc>
            </a:pPr>
            <a:r>
              <a:rPr lang="en-US" sz="5000" spc="250">
                <a:solidFill>
                  <a:srgbClr val="000000"/>
                </a:solidFill>
                <a:latin typeface="League Spartan Bold"/>
              </a:rPr>
              <a:t>WHY WOULD WE DO THIS IN EXCEL?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88106"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EXPLORATORY DATA ANALYSIS IN EXCEL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0" y="3451054"/>
            <a:ext cx="4775200" cy="340730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0730080" y="6176837"/>
            <a:ext cx="1342081" cy="54912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9523044" y="3468583"/>
            <a:ext cx="1208467" cy="1495538"/>
          </a:xfrm>
          <a:prstGeom prst="rect">
            <a:avLst/>
          </a:prstGeom>
        </p:spPr>
        <p:txBody>
          <a:bodyPr wrap="square" lIns="0" tIns="0" rIns="0" bIns="0" rtlCol="0" anchor="t">
            <a:spAutoFit/>
          </a:bodyPr>
          <a:lstStyle/>
          <a:p>
            <a:pPr algn="r">
              <a:lnSpc>
                <a:spcPts val="6067"/>
              </a:lnSpc>
            </a:pPr>
            <a:r>
              <a:rPr lang="en-US" sz="4334" b="1" spc="130"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7778488" y="5969000"/>
            <a:ext cx="1727200" cy="1442959"/>
          </a:xfrm>
          <a:prstGeom prst="rect">
            <a:avLst/>
          </a:prstGeom>
        </p:spPr>
        <p:txBody>
          <a:bodyPr wrap="square" lIns="0" tIns="0" rIns="0" bIns="0" rtlCol="0" anchor="t">
            <a:spAutoFit/>
          </a:bodyPr>
          <a:lstStyle/>
          <a:p>
            <a:pPr algn="r">
              <a:lnSpc>
                <a:spcPts val="6067"/>
              </a:lnSpc>
            </a:pPr>
            <a:r>
              <a:rPr lang="en-US" sz="2533" b="1" spc="130"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r>
              <a:rPr lang="en-US" sz="2400" dirty="0">
                <a:latin typeface="Gidole" panose="020B0604020202020204" charset="0"/>
              </a:rPr>
              <a:t>Preliminary understanding of variables</a:t>
            </a:r>
          </a:p>
          <a:p>
            <a:pPr marL="190510" indent="-190510">
              <a:buFont typeface="Arial" panose="020B0604020202020204" pitchFamily="34" charset="0"/>
              <a:buChar char="•"/>
            </a:pPr>
            <a:r>
              <a:rPr lang="en-US" sz="2400" dirty="0">
                <a:latin typeface="Gidole" panose="020B0604020202020204" charset="0"/>
              </a:rPr>
              <a:t>Classify them</a:t>
            </a:r>
          </a:p>
          <a:p>
            <a:pPr marL="190510" indent="-190510">
              <a:buFont typeface="Arial" panose="020B0604020202020204" pitchFamily="34" charset="0"/>
              <a:buChar char="•"/>
            </a:pPr>
            <a:r>
              <a:rPr lang="en-US" sz="2400" dirty="0">
                <a:latin typeface="Gidole" panose="020B0604020202020204" charset="0"/>
              </a:rPr>
              <a:t>Summarize them</a:t>
            </a:r>
          </a:p>
          <a:p>
            <a:pPr marL="190510" indent="-190510">
              <a:buFont typeface="Arial" panose="020B0604020202020204" pitchFamily="34" charset="0"/>
              <a:buChar char="•"/>
            </a:pPr>
            <a:r>
              <a:rPr lang="en-US" sz="2400" dirty="0">
                <a:latin typeface="Gidole" panose="020B0604020202020204" charset="0"/>
              </a:rPr>
              <a:t>Visualize them</a:t>
            </a:r>
          </a:p>
          <a:p>
            <a:pPr marL="190510" indent="-190510">
              <a:buFont typeface="Arial" panose="020B0604020202020204" pitchFamily="34" charset="0"/>
              <a:buChar char="•"/>
            </a:pPr>
            <a:r>
              <a:rPr lang="en-US" sz="2400" dirty="0">
                <a:latin typeface="Gidole" panose="020B0604020202020204" charset="0"/>
              </a:rPr>
              <a:t>Check assumptions before using them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pic>
        <p:nvPicPr>
          <p:cNvPr id="8" name="Picture 8"/>
          <p:cNvPicPr>
            <a:picLocks noChangeAspect="1"/>
          </p:cNvPicPr>
          <p:nvPr/>
        </p:nvPicPr>
        <p:blipFill>
          <a:blip r:embed="rId4"/>
          <a:srcRect/>
          <a:stretch>
            <a:fillRect/>
          </a:stretch>
        </p:blipFill>
        <p:spPr>
          <a:xfrm>
            <a:off x="6045154" y="2637381"/>
            <a:ext cx="4925102" cy="3814016"/>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Classical statistics: at least a 90%/10% split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81211" y="-83122"/>
            <a:ext cx="5125006" cy="3566986"/>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176372"/>
            <a:ext cx="5458665" cy="2308324"/>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AS RECIPE INGREDIENTS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a:solidFill>
                  <a:srgbClr val="000000"/>
                </a:solidFill>
                <a:latin typeface="League Spartan Bold"/>
              </a:rPr>
              <a:t>WHAT’S ON THE TABLE?</a:t>
            </a:r>
            <a:endParaRPr lang="en-US" sz="5000" spc="250"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58059089"/>
              </p:ext>
            </p:extLst>
          </p:nvPr>
        </p:nvGraphicFramePr>
        <p:xfrm>
          <a:off x="1473102" y="873496"/>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281FAC-BDBB-A68D-C258-8517CC114319}"/>
              </a:ext>
            </a:extLst>
          </p:cNvPr>
          <p:cNvSpPr txBox="1"/>
          <p:nvPr/>
        </p:nvSpPr>
        <p:spPr>
          <a:xfrm>
            <a:off x="466925" y="1596241"/>
            <a:ext cx="4631528"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Prizes for participating!-</a:t>
            </a:r>
          </a:p>
        </p:txBody>
      </p:sp>
    </p:spTree>
    <p:extLst>
      <p:ext uri="{BB962C8B-B14F-4D97-AF65-F5344CB8AC3E}">
        <p14:creationId xmlns:p14="http://schemas.microsoft.com/office/powerpoint/2010/main" val="8063533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235805518"/>
              </p:ext>
            </p:extLst>
          </p:nvPr>
        </p:nvGraphicFramePr>
        <p:xfrm>
          <a:off x="1574800" y="657258"/>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91" y="4857750"/>
            <a:ext cx="38100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1242" y="5075144"/>
            <a:ext cx="2855973" cy="16064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03080" y="4546600"/>
            <a:ext cx="2306320" cy="230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11080703"/>
              </p:ext>
            </p:extLst>
          </p:nvPr>
        </p:nvGraphicFramePr>
        <p:xfrm>
          <a:off x="2066846" y="1173061"/>
          <a:ext cx="9652000" cy="32826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1200" y="4455706"/>
            <a:ext cx="3225885" cy="21516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2846" y="4455706"/>
            <a:ext cx="3225886" cy="215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711200" y="1955800"/>
            <a:ext cx="5104762" cy="2463492"/>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0" y="6576640"/>
            <a:ext cx="5278433" cy="276999"/>
          </a:xfrm>
          <a:prstGeom prst="rect">
            <a:avLst/>
          </a:prstGeom>
        </p:spPr>
        <p:txBody>
          <a:bodyPr wrap="none">
            <a:spAutoFit/>
          </a:bodyPr>
          <a:lstStyle/>
          <a:p>
            <a:r>
              <a:rPr lang="en-US" sz="1200"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6299102" y="2141746"/>
            <a:ext cx="5783570" cy="2677656"/>
          </a:xfrm>
          <a:prstGeom prst="rect">
            <a:avLst/>
          </a:prstGeom>
        </p:spPr>
        <p:txBody>
          <a:bodyPr wrap="square">
            <a:spAutoFit/>
          </a:bodyPr>
          <a:lstStyle/>
          <a:p>
            <a:r>
              <a:rPr lang="en-US" sz="2400" dirty="0">
                <a:latin typeface="Gidole" panose="020B0604020202020204" charset="0"/>
              </a:rPr>
              <a:t>Treat discrete as continuous (maybe) when:</a:t>
            </a:r>
          </a:p>
          <a:p>
            <a:pPr marL="190510" indent="-190510">
              <a:buFont typeface="Arial" panose="020B0604020202020204" pitchFamily="34" charset="0"/>
              <a:buChar char="•"/>
            </a:pPr>
            <a:endParaRPr lang="en-US" sz="2400" dirty="0">
              <a:latin typeface="Gidole" panose="020B0604020202020204" charset="0"/>
            </a:endParaRPr>
          </a:p>
          <a:p>
            <a:pPr marL="190510" indent="-190510">
              <a:buFont typeface="Arial" panose="020B0604020202020204" pitchFamily="34" charset="0"/>
              <a:buChar char="•"/>
            </a:pPr>
            <a:r>
              <a:rPr lang="en-US" sz="2400" dirty="0">
                <a:latin typeface="Gidole" panose="020B0604020202020204" charset="0"/>
              </a:rPr>
              <a:t>Large number of observations</a:t>
            </a:r>
          </a:p>
          <a:p>
            <a:pPr marL="190510" indent="-190510">
              <a:buFont typeface="Arial" panose="020B0604020202020204" pitchFamily="34" charset="0"/>
              <a:buChar char="•"/>
            </a:pPr>
            <a:r>
              <a:rPr lang="en-US" sz="2400" dirty="0">
                <a:latin typeface="Gidole" panose="020B0604020202020204" charset="0"/>
              </a:rPr>
              <a:t>Large number of values an observation can take</a:t>
            </a:r>
          </a:p>
          <a:p>
            <a:pPr marL="190510"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89"/>
            <a:ext cx="5976625" cy="1433790"/>
          </a:xfrm>
          <a:prstGeom prst="rect">
            <a:avLst/>
          </a:prstGeom>
        </p:spPr>
        <p:txBody>
          <a:bodyPr lIns="0" tIns="0" rIns="0" bIns="0" rtlCol="0" anchor="t">
            <a:spAutoFit/>
          </a:bodyPr>
          <a:lstStyle/>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Consolas" panose="020B0609020204030204" pitchFamily="49" charset="0"/>
                <a:ea typeface="Roboto Mono" pitchFamily="2" charset="0"/>
              </a:rPr>
              <a:t>star.xlsx</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558800" y="3000499"/>
          <a:ext cx="11175999" cy="359664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3931548709"/>
                  </a:ext>
                </a:extLst>
              </a:tr>
              <a:tr h="670560">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402517326"/>
                  </a:ext>
                </a:extLst>
              </a:tr>
              <a:tr h="365760">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047927436"/>
                  </a:ext>
                </a:extLst>
              </a:tr>
              <a:tr h="365760">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440065022"/>
                  </a:ext>
                </a:extLst>
              </a:tr>
              <a:tr h="365760">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6654800" y="370864"/>
            <a:ext cx="3708400" cy="2423954"/>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90"/>
            <a:ext cx="5976625" cy="1789657"/>
          </a:xfrm>
          <a:prstGeom prst="rect">
            <a:avLst/>
          </a:prstGeom>
        </p:spPr>
        <p:txBody>
          <a:bodyPr lIns="0" tIns="0" rIns="0" bIns="0" rtlCol="0" anchor="t">
            <a:spAutoFit/>
          </a:bodyPr>
          <a:lstStyle/>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Consolas" panose="020B0609020204030204" pitchFamily="49" charset="0"/>
                <a:ea typeface="Roboto Mono" pitchFamily="2" charset="0"/>
              </a:rPr>
              <a:t>star.xlsx</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(Don’t be afraid to poke at the data!)</a:t>
            </a:r>
          </a:p>
          <a:p>
            <a:pPr marL="840782" lvl="2" indent="-304815">
              <a:lnSpc>
                <a:spcPct val="150000"/>
              </a:lnSpc>
              <a:buFont typeface="Arial" panose="020B0604020202020204" pitchFamily="34" charset="0"/>
              <a:buChar char="•"/>
            </a:pPr>
            <a:r>
              <a:rPr lang="en-US" sz="2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956470338"/>
              </p:ext>
            </p:extLst>
          </p:nvPr>
        </p:nvGraphicFramePr>
        <p:xfrm>
          <a:off x="603877" y="3106077"/>
          <a:ext cx="11175999" cy="3552267"/>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41557">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41557">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787104677"/>
                  </a:ext>
                </a:extLst>
              </a:tr>
              <a:tr h="341557">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1485117769"/>
                  </a:ext>
                </a:extLst>
              </a:tr>
              <a:tr h="341557">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3931548709"/>
                  </a:ext>
                </a:extLst>
              </a:tr>
              <a:tr h="626187">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r>
                        <a:rPr lang="en-US" sz="2000" dirty="0">
                          <a:latin typeface="Gidole" panose="020B0604020202020204" charset="0"/>
                        </a:rPr>
                        <a:t>Discrete</a:t>
                      </a:r>
                    </a:p>
                  </a:txBody>
                  <a:tcPr marL="60960" marR="60960" marT="30480" marB="30480"/>
                </a:tc>
                <a:extLst>
                  <a:ext uri="{0D108BD9-81ED-4DB2-BD59-A6C34878D82A}">
                    <a16:rowId xmlns:a16="http://schemas.microsoft.com/office/drawing/2014/main" val="3268049934"/>
                  </a:ext>
                </a:extLst>
              </a:tr>
              <a:tr h="341557">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3402517326"/>
                  </a:ext>
                </a:extLst>
              </a:tr>
              <a:tr h="341557">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1047927436"/>
                  </a:ext>
                </a:extLst>
              </a:tr>
              <a:tr h="341557">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440065022"/>
                  </a:ext>
                </a:extLst>
              </a:tr>
              <a:tr h="341557">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5384800" y="-226518"/>
            <a:ext cx="6395076" cy="3757107"/>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513"/>
            <a:ext cx="6018097" cy="3427162"/>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6693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88106" y="3430214"/>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557372"/>
            <a:ext cx="5458665"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457200" y="-9995"/>
            <a:ext cx="52832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386734" y="2849451"/>
            <a:ext cx="5283200" cy="584775"/>
          </a:xfrm>
          <a:prstGeom prst="rect">
            <a:avLst/>
          </a:prstGeom>
          <a:noFill/>
        </p:spPr>
        <p:txBody>
          <a:bodyPr wrap="square" rtlCol="0">
            <a:spAutoFit/>
          </a:bodyPr>
          <a:lstStyle/>
          <a:p>
            <a:pPr algn="ctr"/>
            <a:r>
              <a:rPr lang="en-US" sz="32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294970" y="6320994"/>
            <a:ext cx="10384289" cy="461665"/>
          </a:xfrm>
          <a:prstGeom prst="rect">
            <a:avLst/>
          </a:prstGeom>
          <a:noFill/>
        </p:spPr>
        <p:txBody>
          <a:bodyPr wrap="square" rtlCol="0">
            <a:spAutoFit/>
          </a:bodyPr>
          <a:lstStyle/>
          <a:p>
            <a:r>
              <a:rPr lang="en-US" sz="24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24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569660"/>
          </a:xfrm>
          <a:prstGeom prst="rect">
            <a:avLst/>
          </a:prstGeom>
          <a:noFill/>
        </p:spPr>
        <p:txBody>
          <a:bodyPr wrap="square" rtlCol="0">
            <a:spAutoFit/>
          </a:bodyPr>
          <a:lstStyle/>
          <a:p>
            <a:pPr marL="685834" lvl="1" indent="-381019">
              <a:buFont typeface="Arial" panose="020B0604020202020204" pitchFamily="34" charset="0"/>
              <a:buChar char="•"/>
            </a:pPr>
            <a:r>
              <a:rPr lang="en-US" sz="2400" dirty="0">
                <a:latin typeface="Gidole" panose="020B0604020202020204" charset="0"/>
              </a:rPr>
              <a:t>Used for categorical variables</a:t>
            </a:r>
          </a:p>
          <a:p>
            <a:pPr marL="685834" lvl="1" indent="-381019">
              <a:buFont typeface="Arial" panose="020B0604020202020204" pitchFamily="34" charset="0"/>
              <a:buChar char="•"/>
            </a:pPr>
            <a:r>
              <a:rPr lang="en-US" sz="2400" dirty="0">
                <a:latin typeface="Gidole" panose="020B0604020202020204" charset="0"/>
              </a:rPr>
              <a:t>How many of each value do we have? (Counts) </a:t>
            </a:r>
          </a:p>
          <a:p>
            <a:pPr marL="685834" lvl="1" indent="-381019">
              <a:buFont typeface="Arial" panose="020B0604020202020204" pitchFamily="34" charset="0"/>
              <a:buChar char="•"/>
            </a:pPr>
            <a:r>
              <a:rPr lang="en-US" sz="24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latin typeface="Gidole" panose="020B0604020202020204" charset="0"/>
              </a:rPr>
              <a:t>Demo: </a:t>
            </a:r>
            <a:r>
              <a:rPr lang="en-US" sz="2400" dirty="0">
                <a:solidFill>
                  <a:srgbClr val="000000"/>
                </a:solidFill>
                <a:latin typeface="Consolas" panose="020B0609020204030204" pitchFamily="49" charset="0"/>
                <a:ea typeface="Roboto Mono" pitchFamily="2" charset="0"/>
              </a:rPr>
              <a:t>wages.xlsx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(Don’t forget about the demo notes)</a:t>
            </a:r>
            <a:endParaRPr lang="en-US" sz="24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677656"/>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Used for continuous variables</a:t>
            </a:r>
          </a:p>
          <a:p>
            <a:pPr marL="190510" indent="-190510">
              <a:buFont typeface="Arial" panose="020B0604020202020204" pitchFamily="34" charset="0"/>
              <a:buChar char="•"/>
            </a:pPr>
            <a:r>
              <a:rPr lang="en-US" sz="2400" dirty="0">
                <a:latin typeface="Gidole" panose="020B0604020202020204" charset="0"/>
              </a:rPr>
              <a:t>Central tendency: what value is the variable centered around?</a:t>
            </a:r>
          </a:p>
          <a:p>
            <a:pPr marL="495325" lvl="1" indent="-190510">
              <a:buFont typeface="Arial" panose="020B0604020202020204" pitchFamily="34" charset="0"/>
              <a:buChar char="•"/>
            </a:pPr>
            <a:r>
              <a:rPr lang="en-US" sz="2400" dirty="0">
                <a:latin typeface="Gidole" panose="020B0604020202020204" charset="0"/>
              </a:rPr>
              <a:t>Mean: “average”</a:t>
            </a:r>
          </a:p>
          <a:p>
            <a:pPr marL="495325" lvl="1" indent="-190510">
              <a:buFont typeface="Arial" panose="020B0604020202020204" pitchFamily="34" charset="0"/>
              <a:buChar char="•"/>
            </a:pPr>
            <a:r>
              <a:rPr lang="en-US" sz="2400" dirty="0">
                <a:latin typeface="Gidole" panose="020B0604020202020204" charset="0"/>
              </a:rPr>
              <a:t>Median: “middle”</a:t>
            </a:r>
          </a:p>
          <a:p>
            <a:pPr marL="495325" lvl="1" indent="-190510">
              <a:buFont typeface="Arial" panose="020B0604020202020204" pitchFamily="34" charset="0"/>
              <a:buChar char="•"/>
            </a:pPr>
            <a:r>
              <a:rPr lang="en-US" sz="2400" dirty="0">
                <a:latin typeface="Gidole" panose="020B0604020202020204" charset="0"/>
              </a:rPr>
              <a:t>Mode: “most common”</a:t>
            </a:r>
          </a:p>
          <a:p>
            <a:pPr marL="495325" lvl="1"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Roboto Mono" pitchFamily="2"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Roboto Mono" pitchFamily="2"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1858</TotalTime>
  <Words>15666</Words>
  <Application>Microsoft Office PowerPoint</Application>
  <PresentationFormat>Widescreen</PresentationFormat>
  <Paragraphs>1491</Paragraphs>
  <Slides>224</Slides>
  <Notes>211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224</vt:i4>
      </vt:variant>
    </vt:vector>
  </HeadingPairs>
  <TitlesOfParts>
    <vt:vector size="243" baseType="lpstr">
      <vt:lpstr>Aliens &amp; cows</vt:lpstr>
      <vt:lpstr>Arial</vt:lpstr>
      <vt:lpstr>Calibri</vt:lpstr>
      <vt:lpstr>Calibri Light</vt:lpstr>
      <vt:lpstr>Cambria Math</vt:lpstr>
      <vt:lpstr>Consolas</vt:lpstr>
      <vt:lpstr>Georgia</vt:lpstr>
      <vt:lpstr>Gidole</vt:lpstr>
      <vt:lpstr>Gidole Bold</vt:lpstr>
      <vt:lpstr>Impact</vt:lpstr>
      <vt:lpstr>Inter</vt:lpstr>
      <vt:lpstr>League Spartan</vt:lpstr>
      <vt:lpstr>League Spartan Bold</vt:lpstr>
      <vt:lpstr>League Spartan Italics</vt:lpstr>
      <vt:lpstr>Open Sans Extra Bold</vt:lpstr>
      <vt:lpstr>Pragmatica</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play DataBaseball! data-baseball.ipynb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 M</cp:lastModifiedBy>
  <cp:revision>204</cp:revision>
  <dcterms:created xsi:type="dcterms:W3CDTF">2019-10-19T21:47:18Z</dcterms:created>
  <dcterms:modified xsi:type="dcterms:W3CDTF">2022-05-23T14:07:51Z</dcterms:modified>
</cp:coreProperties>
</file>